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diagrams/data1.xml" ContentType="application/vnd.openxmlformats-officedocument.drawingml.diagramData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diagrams/data2.xml" ContentType="application/vnd.openxmlformats-officedocument.drawingml.diagramData+xml"/>
  <Override PartName="/ppt/slideLayouts/slideLayout6.xml" ContentType="application/vnd.openxmlformats-officedocument.presentationml.slideLayout+xml"/>
  <Override PartName="/ppt/notesSlides/notesSlide7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11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notesSlides/notesSlide10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theme/theme2.xml" ContentType="application/vnd.openxmlformats-officedocument.theme+xml"/>
  <Override PartName="/ppt/diagrams/layout1.xml" ContentType="application/vnd.openxmlformats-officedocument.drawingml.diagramLayout+xml"/>
  <Override PartName="/ppt/diagrams/drawing2.xml" ContentType="application/vnd.ms-office.drawingml.diagramDrawing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ommentAuthors.xml" ContentType="application/vnd.openxmlformats-officedocument.presentationml.commentAuthors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4.xml" ContentType="application/vnd.openxmlformats-officedocument.customXml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5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19"/>
  </p:notesMasterIdLst>
  <p:sldIdLst>
    <p:sldId id="256" r:id="rId6"/>
    <p:sldId id="269" r:id="rId7"/>
    <p:sldId id="268" r:id="rId8"/>
    <p:sldId id="296" r:id="rId9"/>
    <p:sldId id="257" r:id="rId10"/>
    <p:sldId id="297" r:id="rId11"/>
    <p:sldId id="263" r:id="rId12"/>
    <p:sldId id="298" r:id="rId13"/>
    <p:sldId id="300" r:id="rId14"/>
    <p:sldId id="260" r:id="rId15"/>
    <p:sldId id="262" r:id="rId16"/>
    <p:sldId id="301" r:id="rId17"/>
    <p:sldId id="267" r:id="rId1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EILLEL Aurelie" initials="FA" lastIdx="38" clrIdx="0">
    <p:extLst>
      <p:ext uri="{19B8F6BF-5375-455C-9EA6-DF929625EA0E}">
        <p15:presenceInfo xmlns:p15="http://schemas.microsoft.com/office/powerpoint/2012/main" userId="S-1-5-21-326909589-473044713-184960113-21631" providerId="AD"/>
      </p:ext>
    </p:extLst>
  </p:cmAuthor>
  <p:cmAuthor id="2" name="KERMARREC Morgane" initials="KM" lastIdx="13" clrIdx="1">
    <p:extLst>
      <p:ext uri="{19B8F6BF-5375-455C-9EA6-DF929625EA0E}">
        <p15:presenceInfo xmlns:p15="http://schemas.microsoft.com/office/powerpoint/2012/main" userId="S-1-5-21-326909589-473044713-184960113-8430" providerId="AD"/>
      </p:ext>
    </p:extLst>
  </p:cmAuthor>
  <p:cmAuthor id="3" name="POULAIN Laurine" initials="PL" lastIdx="1" clrIdx="2">
    <p:extLst>
      <p:ext uri="{19B8F6BF-5375-455C-9EA6-DF929625EA0E}">
        <p15:presenceInfo xmlns:p15="http://schemas.microsoft.com/office/powerpoint/2012/main" userId="S-1-5-21-326909589-473044713-184960113-2000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7A5"/>
    <a:srgbClr val="9F0071"/>
    <a:srgbClr val="A10074"/>
    <a:srgbClr val="156082"/>
    <a:srgbClr val="BD4B9D"/>
    <a:srgbClr val="0167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11" autoAdjust="0"/>
    <p:restoredTop sz="90451" autoAdjust="0"/>
  </p:normalViewPr>
  <p:slideViewPr>
    <p:cSldViewPr snapToGrid="0">
      <p:cViewPr varScale="1">
        <p:scale>
          <a:sx n="95" d="100"/>
          <a:sy n="95" d="100"/>
        </p:scale>
        <p:origin x="91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customXml" Target="../customXml/item5.xml"/><Relationship Id="rId20" Type="http://schemas.openxmlformats.org/officeDocument/2006/relationships/commentAuthors" Target="commentAuthors.xml"/><Relationship Id="rId16" Type="http://schemas.openxmlformats.org/officeDocument/2006/relationships/slide" Target="slides/slide1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1004C9-F63E-414A-AC33-9A6F5AE7CEC3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A3722AA9-8EBC-498B-A6F1-FCF10EC60739}">
      <dgm:prSet phldrT="[Texte]"/>
      <dgm:spPr>
        <a:solidFill>
          <a:srgbClr val="A10074"/>
        </a:solidFill>
      </dgm:spPr>
      <dgm:t>
        <a:bodyPr/>
        <a:lstStyle/>
        <a:p>
          <a:r>
            <a:rPr lang="fr-FR" b="1" dirty="0"/>
            <a:t>Une dynamique partenariale avec les patients</a:t>
          </a:r>
        </a:p>
      </dgm:t>
    </dgm:pt>
    <dgm:pt modelId="{8518DBBC-C190-48BF-8B4D-04B2C1A69D0A}" type="parTrans" cxnId="{2A4F2003-2089-43CE-9763-7295F9D9BD48}">
      <dgm:prSet/>
      <dgm:spPr/>
      <dgm:t>
        <a:bodyPr/>
        <a:lstStyle/>
        <a:p>
          <a:endParaRPr lang="fr-FR"/>
        </a:p>
      </dgm:t>
    </dgm:pt>
    <dgm:pt modelId="{4D118A97-A38F-43DB-9BCA-7744BBC7148D}" type="sibTrans" cxnId="{2A4F2003-2089-43CE-9763-7295F9D9BD48}">
      <dgm:prSet/>
      <dgm:spPr/>
      <dgm:t>
        <a:bodyPr/>
        <a:lstStyle/>
        <a:p>
          <a:endParaRPr lang="fr-FR"/>
        </a:p>
      </dgm:t>
    </dgm:pt>
    <dgm:pt modelId="{2A7C13E3-BD24-489D-BDEE-C6376C8C3DD6}">
      <dgm:prSet phldrT="[Texte]" custT="1"/>
      <dgm:spPr>
        <a:solidFill>
          <a:srgbClr val="0067A5"/>
        </a:solidFill>
      </dgm:spPr>
      <dgm:t>
        <a:bodyPr/>
        <a:lstStyle/>
        <a:p>
          <a:r>
            <a:rPr lang="fr-FR" sz="1400" dirty="0"/>
            <a:t> Groupe de travail documents parcours</a:t>
          </a:r>
        </a:p>
      </dgm:t>
    </dgm:pt>
    <dgm:pt modelId="{F2BDE4F1-D8ED-4962-9594-6A7CFD3E63BC}" type="parTrans" cxnId="{70CD615F-C6E6-429F-9BDD-B072CC7EDEB9}">
      <dgm:prSet/>
      <dgm:spPr/>
      <dgm:t>
        <a:bodyPr/>
        <a:lstStyle/>
        <a:p>
          <a:endParaRPr lang="fr-FR"/>
        </a:p>
      </dgm:t>
    </dgm:pt>
    <dgm:pt modelId="{F232F0FB-F91E-4F70-A86A-0237AF4F0E43}" type="sibTrans" cxnId="{70CD615F-C6E6-429F-9BDD-B072CC7EDEB9}">
      <dgm:prSet/>
      <dgm:spPr/>
      <dgm:t>
        <a:bodyPr/>
        <a:lstStyle/>
        <a:p>
          <a:endParaRPr lang="fr-FR"/>
        </a:p>
      </dgm:t>
    </dgm:pt>
    <dgm:pt modelId="{86D9C641-B145-45C2-9E01-3E91F8F8E32D}">
      <dgm:prSet phldrT="[Texte]" custT="1"/>
      <dgm:spPr>
        <a:solidFill>
          <a:srgbClr val="0067A5"/>
        </a:solidFill>
      </dgm:spPr>
      <dgm:t>
        <a:bodyPr/>
        <a:lstStyle/>
        <a:p>
          <a:r>
            <a:rPr lang="fr-FR" sz="1400" dirty="0"/>
            <a:t>Thématiques DCC et RGPD</a:t>
          </a:r>
        </a:p>
      </dgm:t>
    </dgm:pt>
    <dgm:pt modelId="{C8EE4D1C-23B1-4F35-A487-112054FEA14B}" type="parTrans" cxnId="{29971153-3DAD-48CC-9018-04A1CAF1336B}">
      <dgm:prSet/>
      <dgm:spPr/>
      <dgm:t>
        <a:bodyPr/>
        <a:lstStyle/>
        <a:p>
          <a:endParaRPr lang="fr-FR"/>
        </a:p>
      </dgm:t>
    </dgm:pt>
    <dgm:pt modelId="{5DD5EB01-533D-4976-A6AC-C4DE49F21E3D}" type="sibTrans" cxnId="{29971153-3DAD-48CC-9018-04A1CAF1336B}">
      <dgm:prSet/>
      <dgm:spPr/>
      <dgm:t>
        <a:bodyPr/>
        <a:lstStyle/>
        <a:p>
          <a:endParaRPr lang="fr-FR"/>
        </a:p>
      </dgm:t>
    </dgm:pt>
    <dgm:pt modelId="{A96382B9-2C57-44D0-BCA6-7E4EAB981C91}">
      <dgm:prSet phldrT="[Texte]" custT="1"/>
      <dgm:spPr>
        <a:solidFill>
          <a:srgbClr val="0067A5"/>
        </a:solidFill>
      </dgm:spPr>
      <dgm:t>
        <a:bodyPr/>
        <a:lstStyle/>
        <a:p>
          <a:r>
            <a:rPr lang="fr-FR" sz="1400" dirty="0"/>
            <a:t>Membre du comité d’organisation de la journée régionale</a:t>
          </a:r>
        </a:p>
      </dgm:t>
    </dgm:pt>
    <dgm:pt modelId="{27821433-B8F9-4809-9A43-662201D2DB8B}" type="parTrans" cxnId="{F8800CE8-87C6-4A1E-9C55-CEA6AED9BC68}">
      <dgm:prSet/>
      <dgm:spPr/>
      <dgm:t>
        <a:bodyPr/>
        <a:lstStyle/>
        <a:p>
          <a:endParaRPr lang="fr-FR"/>
        </a:p>
      </dgm:t>
    </dgm:pt>
    <dgm:pt modelId="{6C74782F-D87F-451A-92E2-8ED371D8C181}" type="sibTrans" cxnId="{F8800CE8-87C6-4A1E-9C55-CEA6AED9BC68}">
      <dgm:prSet/>
      <dgm:spPr/>
      <dgm:t>
        <a:bodyPr/>
        <a:lstStyle/>
        <a:p>
          <a:endParaRPr lang="fr-FR"/>
        </a:p>
      </dgm:t>
    </dgm:pt>
    <dgm:pt modelId="{FF35E2C2-FEFA-42F8-BF0F-B9B41DFBF1E6}">
      <dgm:prSet phldrT="[Texte]"/>
      <dgm:spPr>
        <a:solidFill>
          <a:srgbClr val="0067A5"/>
        </a:solidFill>
      </dgm:spPr>
      <dgm:t>
        <a:bodyPr/>
        <a:lstStyle/>
        <a:p>
          <a:r>
            <a:rPr lang="fr-FR" dirty="0"/>
            <a:t>Représentation dans diverses instances</a:t>
          </a:r>
        </a:p>
      </dgm:t>
    </dgm:pt>
    <dgm:pt modelId="{8DDDFCDB-5D53-43F6-9E17-8EF0E9E5BBC7}" type="parTrans" cxnId="{3DBB5628-E8C9-4E72-BB3B-F92433BECE7E}">
      <dgm:prSet/>
      <dgm:spPr/>
      <dgm:t>
        <a:bodyPr/>
        <a:lstStyle/>
        <a:p>
          <a:endParaRPr lang="fr-FR"/>
        </a:p>
      </dgm:t>
    </dgm:pt>
    <dgm:pt modelId="{095A5476-13B5-4D50-81AA-4C5813C41129}" type="sibTrans" cxnId="{3DBB5628-E8C9-4E72-BB3B-F92433BECE7E}">
      <dgm:prSet/>
      <dgm:spPr/>
      <dgm:t>
        <a:bodyPr/>
        <a:lstStyle/>
        <a:p>
          <a:endParaRPr lang="fr-FR"/>
        </a:p>
      </dgm:t>
    </dgm:pt>
    <dgm:pt modelId="{ED9034CD-556B-406C-AA8D-96EFF0DD6AF1}">
      <dgm:prSet custT="1"/>
      <dgm:spPr>
        <a:solidFill>
          <a:srgbClr val="0067A5"/>
        </a:solidFill>
      </dgm:spPr>
      <dgm:t>
        <a:bodyPr/>
        <a:lstStyle/>
        <a:p>
          <a:r>
            <a:rPr lang="fr-FR" sz="1400" dirty="0"/>
            <a:t>Présences au comité pédagogique + formation dispositif d’annonce</a:t>
          </a:r>
        </a:p>
      </dgm:t>
    </dgm:pt>
    <dgm:pt modelId="{B75C46AA-0832-4BC4-8F61-B25CAF3118AF}" type="parTrans" cxnId="{E0A9BEC1-9CBD-486E-A90A-E64139257230}">
      <dgm:prSet/>
      <dgm:spPr/>
      <dgm:t>
        <a:bodyPr/>
        <a:lstStyle/>
        <a:p>
          <a:endParaRPr lang="fr-FR"/>
        </a:p>
      </dgm:t>
    </dgm:pt>
    <dgm:pt modelId="{781E9E67-A700-4ADC-93B6-F30D3DC7BB3B}" type="sibTrans" cxnId="{E0A9BEC1-9CBD-486E-A90A-E64139257230}">
      <dgm:prSet/>
      <dgm:spPr/>
      <dgm:t>
        <a:bodyPr/>
        <a:lstStyle/>
        <a:p>
          <a:endParaRPr lang="fr-FR"/>
        </a:p>
      </dgm:t>
    </dgm:pt>
    <dgm:pt modelId="{FCEBC5D0-DFE4-4C20-8116-E3A3B013391A}" type="pres">
      <dgm:prSet presAssocID="{1A1004C9-F63E-414A-AC33-9A6F5AE7CEC3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8E96CF0C-20AC-4FF4-AECD-3CD74A320B49}" type="pres">
      <dgm:prSet presAssocID="{A3722AA9-8EBC-498B-A6F1-FCF10EC60739}" presName="centerShape" presStyleLbl="node0" presStyleIdx="0" presStyleCnt="1"/>
      <dgm:spPr/>
    </dgm:pt>
    <dgm:pt modelId="{4789B2A6-EC4D-4876-935E-6C4C9441C109}" type="pres">
      <dgm:prSet presAssocID="{F2BDE4F1-D8ED-4962-9594-6A7CFD3E63BC}" presName="Name9" presStyleLbl="parChTrans1D2" presStyleIdx="0" presStyleCnt="5"/>
      <dgm:spPr/>
    </dgm:pt>
    <dgm:pt modelId="{80AB507A-ABAE-43D4-9326-2494296DF7AE}" type="pres">
      <dgm:prSet presAssocID="{F2BDE4F1-D8ED-4962-9594-6A7CFD3E63BC}" presName="connTx" presStyleLbl="parChTrans1D2" presStyleIdx="0" presStyleCnt="5"/>
      <dgm:spPr/>
    </dgm:pt>
    <dgm:pt modelId="{8E75712F-A6F1-440D-B3EF-EF79B91F8CC6}" type="pres">
      <dgm:prSet presAssocID="{2A7C13E3-BD24-489D-BDEE-C6376C8C3DD6}" presName="node" presStyleLbl="node1" presStyleIdx="0" presStyleCnt="5">
        <dgm:presLayoutVars>
          <dgm:bulletEnabled val="1"/>
        </dgm:presLayoutVars>
      </dgm:prSet>
      <dgm:spPr/>
    </dgm:pt>
    <dgm:pt modelId="{08050E94-EDB6-4E2F-A1F1-3B96A9132401}" type="pres">
      <dgm:prSet presAssocID="{C8EE4D1C-23B1-4F35-A487-112054FEA14B}" presName="Name9" presStyleLbl="parChTrans1D2" presStyleIdx="1" presStyleCnt="5"/>
      <dgm:spPr/>
    </dgm:pt>
    <dgm:pt modelId="{007C94AE-4236-44FC-8BC0-B6A9B5F7D54A}" type="pres">
      <dgm:prSet presAssocID="{C8EE4D1C-23B1-4F35-A487-112054FEA14B}" presName="connTx" presStyleLbl="parChTrans1D2" presStyleIdx="1" presStyleCnt="5"/>
      <dgm:spPr/>
    </dgm:pt>
    <dgm:pt modelId="{A45070B4-9724-41D2-A385-6D8FD9AF2AF9}" type="pres">
      <dgm:prSet presAssocID="{86D9C641-B145-45C2-9E01-3E91F8F8E32D}" presName="node" presStyleLbl="node1" presStyleIdx="1" presStyleCnt="5">
        <dgm:presLayoutVars>
          <dgm:bulletEnabled val="1"/>
        </dgm:presLayoutVars>
      </dgm:prSet>
      <dgm:spPr/>
    </dgm:pt>
    <dgm:pt modelId="{9E4B573B-9A48-4417-A81E-9CA7CE84BA16}" type="pres">
      <dgm:prSet presAssocID="{27821433-B8F9-4809-9A43-662201D2DB8B}" presName="Name9" presStyleLbl="parChTrans1D2" presStyleIdx="2" presStyleCnt="5"/>
      <dgm:spPr/>
    </dgm:pt>
    <dgm:pt modelId="{C0C775E0-31BC-4D29-A2D6-676A955C873A}" type="pres">
      <dgm:prSet presAssocID="{27821433-B8F9-4809-9A43-662201D2DB8B}" presName="connTx" presStyleLbl="parChTrans1D2" presStyleIdx="2" presStyleCnt="5"/>
      <dgm:spPr/>
    </dgm:pt>
    <dgm:pt modelId="{75DBEFFD-47E1-4D6B-8B59-4656AC4752A2}" type="pres">
      <dgm:prSet presAssocID="{A96382B9-2C57-44D0-BCA6-7E4EAB981C91}" presName="node" presStyleLbl="node1" presStyleIdx="2" presStyleCnt="5">
        <dgm:presLayoutVars>
          <dgm:bulletEnabled val="1"/>
        </dgm:presLayoutVars>
      </dgm:prSet>
      <dgm:spPr/>
    </dgm:pt>
    <dgm:pt modelId="{EDC2FE40-9105-4388-B03F-4B1D98C47F5B}" type="pres">
      <dgm:prSet presAssocID="{8DDDFCDB-5D53-43F6-9E17-8EF0E9E5BBC7}" presName="Name9" presStyleLbl="parChTrans1D2" presStyleIdx="3" presStyleCnt="5"/>
      <dgm:spPr/>
    </dgm:pt>
    <dgm:pt modelId="{C14F7401-CBE9-45CB-8A52-E40C6D2CAE49}" type="pres">
      <dgm:prSet presAssocID="{8DDDFCDB-5D53-43F6-9E17-8EF0E9E5BBC7}" presName="connTx" presStyleLbl="parChTrans1D2" presStyleIdx="3" presStyleCnt="5"/>
      <dgm:spPr/>
    </dgm:pt>
    <dgm:pt modelId="{D2E46FE7-0080-452D-A803-261725E90F43}" type="pres">
      <dgm:prSet presAssocID="{FF35E2C2-FEFA-42F8-BF0F-B9B41DFBF1E6}" presName="node" presStyleLbl="node1" presStyleIdx="3" presStyleCnt="5">
        <dgm:presLayoutVars>
          <dgm:bulletEnabled val="1"/>
        </dgm:presLayoutVars>
      </dgm:prSet>
      <dgm:spPr/>
    </dgm:pt>
    <dgm:pt modelId="{64452630-03FC-4CAB-908A-9B14A2E4B5B0}" type="pres">
      <dgm:prSet presAssocID="{B75C46AA-0832-4BC4-8F61-B25CAF3118AF}" presName="Name9" presStyleLbl="parChTrans1D2" presStyleIdx="4" presStyleCnt="5"/>
      <dgm:spPr/>
    </dgm:pt>
    <dgm:pt modelId="{5BADC121-6E5F-40FC-BD39-8589B275CC3A}" type="pres">
      <dgm:prSet presAssocID="{B75C46AA-0832-4BC4-8F61-B25CAF3118AF}" presName="connTx" presStyleLbl="parChTrans1D2" presStyleIdx="4" presStyleCnt="5"/>
      <dgm:spPr/>
    </dgm:pt>
    <dgm:pt modelId="{DEBBF890-12F4-4C1C-A23C-A64DBAF63F3E}" type="pres">
      <dgm:prSet presAssocID="{ED9034CD-556B-406C-AA8D-96EFF0DD6AF1}" presName="node" presStyleLbl="node1" presStyleIdx="4" presStyleCnt="5">
        <dgm:presLayoutVars>
          <dgm:bulletEnabled val="1"/>
        </dgm:presLayoutVars>
      </dgm:prSet>
      <dgm:spPr/>
    </dgm:pt>
  </dgm:ptLst>
  <dgm:cxnLst>
    <dgm:cxn modelId="{2A4F2003-2089-43CE-9763-7295F9D9BD48}" srcId="{1A1004C9-F63E-414A-AC33-9A6F5AE7CEC3}" destId="{A3722AA9-8EBC-498B-A6F1-FCF10EC60739}" srcOrd="0" destOrd="0" parTransId="{8518DBBC-C190-48BF-8B4D-04B2C1A69D0A}" sibTransId="{4D118A97-A38F-43DB-9BCA-7744BBC7148D}"/>
    <dgm:cxn modelId="{A4D1CE08-A53E-4426-9D86-5293BF6C3857}" type="presOf" srcId="{F2BDE4F1-D8ED-4962-9594-6A7CFD3E63BC}" destId="{4789B2A6-EC4D-4876-935E-6C4C9441C109}" srcOrd="0" destOrd="0" presId="urn:microsoft.com/office/officeart/2005/8/layout/radial1"/>
    <dgm:cxn modelId="{D26D191B-0430-45EB-BF46-3BCFD4B58EF4}" type="presOf" srcId="{F2BDE4F1-D8ED-4962-9594-6A7CFD3E63BC}" destId="{80AB507A-ABAE-43D4-9326-2494296DF7AE}" srcOrd="1" destOrd="0" presId="urn:microsoft.com/office/officeart/2005/8/layout/radial1"/>
    <dgm:cxn modelId="{3DBB5628-E8C9-4E72-BB3B-F92433BECE7E}" srcId="{A3722AA9-8EBC-498B-A6F1-FCF10EC60739}" destId="{FF35E2C2-FEFA-42F8-BF0F-B9B41DFBF1E6}" srcOrd="3" destOrd="0" parTransId="{8DDDFCDB-5D53-43F6-9E17-8EF0E9E5BBC7}" sibTransId="{095A5476-13B5-4D50-81AA-4C5813C41129}"/>
    <dgm:cxn modelId="{77DAF62C-A3AC-4A8A-83DB-A82C60C5E97E}" type="presOf" srcId="{1A1004C9-F63E-414A-AC33-9A6F5AE7CEC3}" destId="{FCEBC5D0-DFE4-4C20-8116-E3A3B013391A}" srcOrd="0" destOrd="0" presId="urn:microsoft.com/office/officeart/2005/8/layout/radial1"/>
    <dgm:cxn modelId="{62E98B30-5039-4624-AB21-46792F886496}" type="presOf" srcId="{27821433-B8F9-4809-9A43-662201D2DB8B}" destId="{C0C775E0-31BC-4D29-A2D6-676A955C873A}" srcOrd="1" destOrd="0" presId="urn:microsoft.com/office/officeart/2005/8/layout/radial1"/>
    <dgm:cxn modelId="{B9EB0C32-8C3A-44C1-9B6A-629E64B16CE3}" type="presOf" srcId="{27821433-B8F9-4809-9A43-662201D2DB8B}" destId="{9E4B573B-9A48-4417-A81E-9CA7CE84BA16}" srcOrd="0" destOrd="0" presId="urn:microsoft.com/office/officeart/2005/8/layout/radial1"/>
    <dgm:cxn modelId="{F739CE32-42C6-4E94-8992-F50280F4D1CB}" type="presOf" srcId="{ED9034CD-556B-406C-AA8D-96EFF0DD6AF1}" destId="{DEBBF890-12F4-4C1C-A23C-A64DBAF63F3E}" srcOrd="0" destOrd="0" presId="urn:microsoft.com/office/officeart/2005/8/layout/radial1"/>
    <dgm:cxn modelId="{1066733A-0FBA-46AB-9433-4C97FB13A953}" type="presOf" srcId="{86D9C641-B145-45C2-9E01-3E91F8F8E32D}" destId="{A45070B4-9724-41D2-A385-6D8FD9AF2AF9}" srcOrd="0" destOrd="0" presId="urn:microsoft.com/office/officeart/2005/8/layout/radial1"/>
    <dgm:cxn modelId="{70CD615F-C6E6-429F-9BDD-B072CC7EDEB9}" srcId="{A3722AA9-8EBC-498B-A6F1-FCF10EC60739}" destId="{2A7C13E3-BD24-489D-BDEE-C6376C8C3DD6}" srcOrd="0" destOrd="0" parTransId="{F2BDE4F1-D8ED-4962-9594-6A7CFD3E63BC}" sibTransId="{F232F0FB-F91E-4F70-A86A-0237AF4F0E43}"/>
    <dgm:cxn modelId="{C4B6CF69-E463-4FD3-B806-9896C6871254}" type="presOf" srcId="{A96382B9-2C57-44D0-BCA6-7E4EAB981C91}" destId="{75DBEFFD-47E1-4D6B-8B59-4656AC4752A2}" srcOrd="0" destOrd="0" presId="urn:microsoft.com/office/officeart/2005/8/layout/radial1"/>
    <dgm:cxn modelId="{1E2D4352-26B3-45D3-9A1D-39A1742375BD}" type="presOf" srcId="{8DDDFCDB-5D53-43F6-9E17-8EF0E9E5BBC7}" destId="{EDC2FE40-9105-4388-B03F-4B1D98C47F5B}" srcOrd="0" destOrd="0" presId="urn:microsoft.com/office/officeart/2005/8/layout/radial1"/>
    <dgm:cxn modelId="{29971153-3DAD-48CC-9018-04A1CAF1336B}" srcId="{A3722AA9-8EBC-498B-A6F1-FCF10EC60739}" destId="{86D9C641-B145-45C2-9E01-3E91F8F8E32D}" srcOrd="1" destOrd="0" parTransId="{C8EE4D1C-23B1-4F35-A487-112054FEA14B}" sibTransId="{5DD5EB01-533D-4976-A6AC-C4DE49F21E3D}"/>
    <dgm:cxn modelId="{2CB2A799-EB9A-4B16-9616-2C13CA97C78D}" type="presOf" srcId="{C8EE4D1C-23B1-4F35-A487-112054FEA14B}" destId="{08050E94-EDB6-4E2F-A1F1-3B96A9132401}" srcOrd="0" destOrd="0" presId="urn:microsoft.com/office/officeart/2005/8/layout/radial1"/>
    <dgm:cxn modelId="{4679E09B-E1D2-43DA-8AF8-75E4EB5D95F4}" type="presOf" srcId="{8DDDFCDB-5D53-43F6-9E17-8EF0E9E5BBC7}" destId="{C14F7401-CBE9-45CB-8A52-E40C6D2CAE49}" srcOrd="1" destOrd="0" presId="urn:microsoft.com/office/officeart/2005/8/layout/radial1"/>
    <dgm:cxn modelId="{1EDBD7A6-792E-4826-BE45-3FC3C48A5117}" type="presOf" srcId="{B75C46AA-0832-4BC4-8F61-B25CAF3118AF}" destId="{5BADC121-6E5F-40FC-BD39-8589B275CC3A}" srcOrd="1" destOrd="0" presId="urn:microsoft.com/office/officeart/2005/8/layout/radial1"/>
    <dgm:cxn modelId="{F2CDCCB3-77BF-49E0-883C-992D6EED97F2}" type="presOf" srcId="{A3722AA9-8EBC-498B-A6F1-FCF10EC60739}" destId="{8E96CF0C-20AC-4FF4-AECD-3CD74A320B49}" srcOrd="0" destOrd="0" presId="urn:microsoft.com/office/officeart/2005/8/layout/radial1"/>
    <dgm:cxn modelId="{E0A9BEC1-9CBD-486E-A90A-E64139257230}" srcId="{A3722AA9-8EBC-498B-A6F1-FCF10EC60739}" destId="{ED9034CD-556B-406C-AA8D-96EFF0DD6AF1}" srcOrd="4" destOrd="0" parTransId="{B75C46AA-0832-4BC4-8F61-B25CAF3118AF}" sibTransId="{781E9E67-A700-4ADC-93B6-F30D3DC7BB3B}"/>
    <dgm:cxn modelId="{A91256CD-8850-4189-98E1-A2288E14C0ED}" type="presOf" srcId="{2A7C13E3-BD24-489D-BDEE-C6376C8C3DD6}" destId="{8E75712F-A6F1-440D-B3EF-EF79B91F8CC6}" srcOrd="0" destOrd="0" presId="urn:microsoft.com/office/officeart/2005/8/layout/radial1"/>
    <dgm:cxn modelId="{C30115D0-7E96-4A89-B728-119FEC445426}" type="presOf" srcId="{B75C46AA-0832-4BC4-8F61-B25CAF3118AF}" destId="{64452630-03FC-4CAB-908A-9B14A2E4B5B0}" srcOrd="0" destOrd="0" presId="urn:microsoft.com/office/officeart/2005/8/layout/radial1"/>
    <dgm:cxn modelId="{F8800CE8-87C6-4A1E-9C55-CEA6AED9BC68}" srcId="{A3722AA9-8EBC-498B-A6F1-FCF10EC60739}" destId="{A96382B9-2C57-44D0-BCA6-7E4EAB981C91}" srcOrd="2" destOrd="0" parTransId="{27821433-B8F9-4809-9A43-662201D2DB8B}" sibTransId="{6C74782F-D87F-451A-92E2-8ED371D8C181}"/>
    <dgm:cxn modelId="{C9F219EA-0541-4940-9F19-818D58991017}" type="presOf" srcId="{FF35E2C2-FEFA-42F8-BF0F-B9B41DFBF1E6}" destId="{D2E46FE7-0080-452D-A803-261725E90F43}" srcOrd="0" destOrd="0" presId="urn:microsoft.com/office/officeart/2005/8/layout/radial1"/>
    <dgm:cxn modelId="{BAA03DF8-B0E0-4E73-99BD-EC80F1033FDF}" type="presOf" srcId="{C8EE4D1C-23B1-4F35-A487-112054FEA14B}" destId="{007C94AE-4236-44FC-8BC0-B6A9B5F7D54A}" srcOrd="1" destOrd="0" presId="urn:microsoft.com/office/officeart/2005/8/layout/radial1"/>
    <dgm:cxn modelId="{593F6BD7-A75E-4056-9D00-17968ABF4819}" type="presParOf" srcId="{FCEBC5D0-DFE4-4C20-8116-E3A3B013391A}" destId="{8E96CF0C-20AC-4FF4-AECD-3CD74A320B49}" srcOrd="0" destOrd="0" presId="urn:microsoft.com/office/officeart/2005/8/layout/radial1"/>
    <dgm:cxn modelId="{D1A8D1FF-7AFF-4E53-A1F3-11640861C7EE}" type="presParOf" srcId="{FCEBC5D0-DFE4-4C20-8116-E3A3B013391A}" destId="{4789B2A6-EC4D-4876-935E-6C4C9441C109}" srcOrd="1" destOrd="0" presId="urn:microsoft.com/office/officeart/2005/8/layout/radial1"/>
    <dgm:cxn modelId="{7B5FB6D1-9B00-4D6D-BEEF-F9B4711CD90D}" type="presParOf" srcId="{4789B2A6-EC4D-4876-935E-6C4C9441C109}" destId="{80AB507A-ABAE-43D4-9326-2494296DF7AE}" srcOrd="0" destOrd="0" presId="urn:microsoft.com/office/officeart/2005/8/layout/radial1"/>
    <dgm:cxn modelId="{E6809092-C872-451A-AC1F-053632250481}" type="presParOf" srcId="{FCEBC5D0-DFE4-4C20-8116-E3A3B013391A}" destId="{8E75712F-A6F1-440D-B3EF-EF79B91F8CC6}" srcOrd="2" destOrd="0" presId="urn:microsoft.com/office/officeart/2005/8/layout/radial1"/>
    <dgm:cxn modelId="{A3685A23-A6EF-4054-AF13-1F3D7ED8DD90}" type="presParOf" srcId="{FCEBC5D0-DFE4-4C20-8116-E3A3B013391A}" destId="{08050E94-EDB6-4E2F-A1F1-3B96A9132401}" srcOrd="3" destOrd="0" presId="urn:microsoft.com/office/officeart/2005/8/layout/radial1"/>
    <dgm:cxn modelId="{AEF2C484-E22B-4A42-BE39-72B96BA99423}" type="presParOf" srcId="{08050E94-EDB6-4E2F-A1F1-3B96A9132401}" destId="{007C94AE-4236-44FC-8BC0-B6A9B5F7D54A}" srcOrd="0" destOrd="0" presId="urn:microsoft.com/office/officeart/2005/8/layout/radial1"/>
    <dgm:cxn modelId="{1565B28A-469A-4137-AD8C-F97905902542}" type="presParOf" srcId="{FCEBC5D0-DFE4-4C20-8116-E3A3B013391A}" destId="{A45070B4-9724-41D2-A385-6D8FD9AF2AF9}" srcOrd="4" destOrd="0" presId="urn:microsoft.com/office/officeart/2005/8/layout/radial1"/>
    <dgm:cxn modelId="{AC0D76B8-A78B-4C3E-B82A-D26A284ADF85}" type="presParOf" srcId="{FCEBC5D0-DFE4-4C20-8116-E3A3B013391A}" destId="{9E4B573B-9A48-4417-A81E-9CA7CE84BA16}" srcOrd="5" destOrd="0" presId="urn:microsoft.com/office/officeart/2005/8/layout/radial1"/>
    <dgm:cxn modelId="{7746AFE1-4298-4E63-BF57-1B5CD5BBE513}" type="presParOf" srcId="{9E4B573B-9A48-4417-A81E-9CA7CE84BA16}" destId="{C0C775E0-31BC-4D29-A2D6-676A955C873A}" srcOrd="0" destOrd="0" presId="urn:microsoft.com/office/officeart/2005/8/layout/radial1"/>
    <dgm:cxn modelId="{2987F6C8-496D-4B1D-809C-38D82693C246}" type="presParOf" srcId="{FCEBC5D0-DFE4-4C20-8116-E3A3B013391A}" destId="{75DBEFFD-47E1-4D6B-8B59-4656AC4752A2}" srcOrd="6" destOrd="0" presId="urn:microsoft.com/office/officeart/2005/8/layout/radial1"/>
    <dgm:cxn modelId="{159A19C9-3BDA-45A1-991D-5EDBBB109B18}" type="presParOf" srcId="{FCEBC5D0-DFE4-4C20-8116-E3A3B013391A}" destId="{EDC2FE40-9105-4388-B03F-4B1D98C47F5B}" srcOrd="7" destOrd="0" presId="urn:microsoft.com/office/officeart/2005/8/layout/radial1"/>
    <dgm:cxn modelId="{67B67413-CA1F-4138-8C25-B0DB67CCEFC0}" type="presParOf" srcId="{EDC2FE40-9105-4388-B03F-4B1D98C47F5B}" destId="{C14F7401-CBE9-45CB-8A52-E40C6D2CAE49}" srcOrd="0" destOrd="0" presId="urn:microsoft.com/office/officeart/2005/8/layout/radial1"/>
    <dgm:cxn modelId="{1C6D97F9-01F7-4AB5-AC1B-C745381BC1E2}" type="presParOf" srcId="{FCEBC5D0-DFE4-4C20-8116-E3A3B013391A}" destId="{D2E46FE7-0080-452D-A803-261725E90F43}" srcOrd="8" destOrd="0" presId="urn:microsoft.com/office/officeart/2005/8/layout/radial1"/>
    <dgm:cxn modelId="{BAF4EFB2-C35D-4A7B-97F8-110A8958D7C5}" type="presParOf" srcId="{FCEBC5D0-DFE4-4C20-8116-E3A3B013391A}" destId="{64452630-03FC-4CAB-908A-9B14A2E4B5B0}" srcOrd="9" destOrd="0" presId="urn:microsoft.com/office/officeart/2005/8/layout/radial1"/>
    <dgm:cxn modelId="{D4FD3F1E-FE4F-4C2F-B17D-24962528D47F}" type="presParOf" srcId="{64452630-03FC-4CAB-908A-9B14A2E4B5B0}" destId="{5BADC121-6E5F-40FC-BD39-8589B275CC3A}" srcOrd="0" destOrd="0" presId="urn:microsoft.com/office/officeart/2005/8/layout/radial1"/>
    <dgm:cxn modelId="{C8513CFA-E89D-4EA9-BDB2-68D99E7E1C7F}" type="presParOf" srcId="{FCEBC5D0-DFE4-4C20-8116-E3A3B013391A}" destId="{DEBBF890-12F4-4C1C-A23C-A64DBAF63F3E}" srcOrd="1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A96095E-D352-9544-8811-E78455610F21}" type="doc">
      <dgm:prSet loTypeId="urn:microsoft.com/office/officeart/2005/8/layout/chevron2" loCatId="" qsTypeId="urn:microsoft.com/office/officeart/2005/8/quickstyle/simple1" qsCatId="simple" csTypeId="urn:microsoft.com/office/officeart/2005/8/colors/accent1_4" csCatId="accent1" phldr="1"/>
      <dgm:spPr/>
    </dgm:pt>
    <dgm:pt modelId="{DFA88D25-813A-3644-83A1-22BFA66D5E7A}">
      <dgm:prSet phldrT="[Texte]"/>
      <dgm:spPr/>
      <dgm:t>
        <a:bodyPr/>
        <a:lstStyle/>
        <a:p>
          <a:r>
            <a:rPr lang="fr-FR" dirty="0"/>
            <a:t>Collaborer</a:t>
          </a:r>
        </a:p>
      </dgm:t>
    </dgm:pt>
    <dgm:pt modelId="{8682AA66-83DE-6F40-A6C3-0C957153E5A2}" type="parTrans" cxnId="{2395B297-1F9B-6E48-BD59-C05DB62410AD}">
      <dgm:prSet/>
      <dgm:spPr/>
      <dgm:t>
        <a:bodyPr/>
        <a:lstStyle/>
        <a:p>
          <a:endParaRPr lang="fr-FR"/>
        </a:p>
      </dgm:t>
    </dgm:pt>
    <dgm:pt modelId="{F8CD73C3-A797-5A4A-A9CB-006888C28919}" type="sibTrans" cxnId="{2395B297-1F9B-6E48-BD59-C05DB62410AD}">
      <dgm:prSet/>
      <dgm:spPr/>
      <dgm:t>
        <a:bodyPr/>
        <a:lstStyle/>
        <a:p>
          <a:endParaRPr lang="fr-FR"/>
        </a:p>
      </dgm:t>
    </dgm:pt>
    <dgm:pt modelId="{D2CC8859-9B70-7241-9006-79C32E3CA0D8}">
      <dgm:prSet phldrT="[Texte]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err="1"/>
            <a:t>Co-construire</a:t>
          </a:r>
          <a:endParaRPr lang="fr-FR" dirty="0"/>
        </a:p>
      </dgm:t>
    </dgm:pt>
    <dgm:pt modelId="{498BFCA4-9E8F-6D48-868B-1EC017F2CDF8}" type="parTrans" cxnId="{0B0EB29D-BF51-824E-9388-D97C958FAD39}">
      <dgm:prSet/>
      <dgm:spPr/>
      <dgm:t>
        <a:bodyPr/>
        <a:lstStyle/>
        <a:p>
          <a:endParaRPr lang="fr-FR"/>
        </a:p>
      </dgm:t>
    </dgm:pt>
    <dgm:pt modelId="{6AED3DF8-B058-ED41-B736-C8F6F2BDDD1D}" type="sibTrans" cxnId="{0B0EB29D-BF51-824E-9388-D97C958FAD39}">
      <dgm:prSet/>
      <dgm:spPr/>
      <dgm:t>
        <a:bodyPr/>
        <a:lstStyle/>
        <a:p>
          <a:endParaRPr lang="fr-FR"/>
        </a:p>
      </dgm:t>
    </dgm:pt>
    <dgm:pt modelId="{F636B6C6-6BD1-0D45-9754-A727169CF955}">
      <dgm:prSet phldrT="[Texte]"/>
      <dgm:spPr/>
      <dgm:t>
        <a:bodyPr/>
        <a:lstStyle/>
        <a:p>
          <a:r>
            <a:rPr lang="fr-FR" dirty="0"/>
            <a:t>Améliorer</a:t>
          </a:r>
        </a:p>
      </dgm:t>
    </dgm:pt>
    <dgm:pt modelId="{4DAF1CF3-AB7C-5C44-8DD0-319BCDAEEC74}" type="parTrans" cxnId="{2FB4625A-43EC-AB42-901C-00A51335001A}">
      <dgm:prSet/>
      <dgm:spPr/>
      <dgm:t>
        <a:bodyPr/>
        <a:lstStyle/>
        <a:p>
          <a:endParaRPr lang="fr-FR"/>
        </a:p>
      </dgm:t>
    </dgm:pt>
    <dgm:pt modelId="{D929DDF7-3C69-BE48-821A-345A32C28E63}" type="sibTrans" cxnId="{2FB4625A-43EC-AB42-901C-00A51335001A}">
      <dgm:prSet/>
      <dgm:spPr/>
      <dgm:t>
        <a:bodyPr/>
        <a:lstStyle/>
        <a:p>
          <a:endParaRPr lang="fr-FR"/>
        </a:p>
      </dgm:t>
    </dgm:pt>
    <dgm:pt modelId="{5644CA39-D8E1-6B41-88DD-642C0D3A7CBE}" type="pres">
      <dgm:prSet presAssocID="{1A96095E-D352-9544-8811-E78455610F21}" presName="linearFlow" presStyleCnt="0">
        <dgm:presLayoutVars>
          <dgm:dir/>
          <dgm:animLvl val="lvl"/>
          <dgm:resizeHandles val="exact"/>
        </dgm:presLayoutVars>
      </dgm:prSet>
      <dgm:spPr/>
    </dgm:pt>
    <dgm:pt modelId="{10054119-B9DE-E44D-B599-3267016BE0CA}" type="pres">
      <dgm:prSet presAssocID="{DFA88D25-813A-3644-83A1-22BFA66D5E7A}" presName="composite" presStyleCnt="0"/>
      <dgm:spPr/>
    </dgm:pt>
    <dgm:pt modelId="{80F310DC-34D9-F741-AF38-293721AB3946}" type="pres">
      <dgm:prSet presAssocID="{DFA88D25-813A-3644-83A1-22BFA66D5E7A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2545CFB5-C79E-0D4F-8692-C4A623A89932}" type="pres">
      <dgm:prSet presAssocID="{DFA88D25-813A-3644-83A1-22BFA66D5E7A}" presName="descendantText" presStyleLbl="alignAcc1" presStyleIdx="0" presStyleCnt="3">
        <dgm:presLayoutVars>
          <dgm:bulletEnabled val="1"/>
        </dgm:presLayoutVars>
      </dgm:prSet>
      <dgm:spPr/>
    </dgm:pt>
    <dgm:pt modelId="{B50B765C-9FDD-C44F-9B57-E5A89F1AC744}" type="pres">
      <dgm:prSet presAssocID="{F8CD73C3-A797-5A4A-A9CB-006888C28919}" presName="sp" presStyleCnt="0"/>
      <dgm:spPr/>
    </dgm:pt>
    <dgm:pt modelId="{7F6B20A6-033E-F34E-9804-F3C66C598718}" type="pres">
      <dgm:prSet presAssocID="{D2CC8859-9B70-7241-9006-79C32E3CA0D8}" presName="composite" presStyleCnt="0"/>
      <dgm:spPr/>
    </dgm:pt>
    <dgm:pt modelId="{2041A797-8DBF-4148-96C2-90BD82B9A733}" type="pres">
      <dgm:prSet presAssocID="{D2CC8859-9B70-7241-9006-79C32E3CA0D8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ED5FC8BC-8BFF-AD46-977C-B4CCD896B37D}" type="pres">
      <dgm:prSet presAssocID="{D2CC8859-9B70-7241-9006-79C32E3CA0D8}" presName="descendantText" presStyleLbl="alignAcc1" presStyleIdx="1" presStyleCnt="3" custLinFactNeighborX="817" custLinFactNeighborY="2003">
        <dgm:presLayoutVars>
          <dgm:bulletEnabled val="1"/>
        </dgm:presLayoutVars>
      </dgm:prSet>
      <dgm:spPr/>
    </dgm:pt>
    <dgm:pt modelId="{34F5B0E5-3C4A-8A44-9A62-0DCD028C1A7A}" type="pres">
      <dgm:prSet presAssocID="{6AED3DF8-B058-ED41-B736-C8F6F2BDDD1D}" presName="sp" presStyleCnt="0"/>
      <dgm:spPr/>
    </dgm:pt>
    <dgm:pt modelId="{BB46ADDE-1C0C-394A-B4F9-136DB51B6F14}" type="pres">
      <dgm:prSet presAssocID="{F636B6C6-6BD1-0D45-9754-A727169CF955}" presName="composite" presStyleCnt="0"/>
      <dgm:spPr/>
    </dgm:pt>
    <dgm:pt modelId="{54C99903-94B1-0244-AEFE-A730567818FE}" type="pres">
      <dgm:prSet presAssocID="{F636B6C6-6BD1-0D45-9754-A727169CF955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50A741DB-B644-7C45-8497-9CF27D1B12B6}" type="pres">
      <dgm:prSet presAssocID="{F636B6C6-6BD1-0D45-9754-A727169CF955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6F47B126-A75E-104E-A6EB-83DA947F8C84}" type="presOf" srcId="{DFA88D25-813A-3644-83A1-22BFA66D5E7A}" destId="{80F310DC-34D9-F741-AF38-293721AB3946}" srcOrd="0" destOrd="0" presId="urn:microsoft.com/office/officeart/2005/8/layout/chevron2"/>
    <dgm:cxn modelId="{390CF14C-6A73-B645-82EB-5CC468E59117}" type="presOf" srcId="{D2CC8859-9B70-7241-9006-79C32E3CA0D8}" destId="{2041A797-8DBF-4148-96C2-90BD82B9A733}" srcOrd="0" destOrd="0" presId="urn:microsoft.com/office/officeart/2005/8/layout/chevron2"/>
    <dgm:cxn modelId="{2FB4625A-43EC-AB42-901C-00A51335001A}" srcId="{1A96095E-D352-9544-8811-E78455610F21}" destId="{F636B6C6-6BD1-0D45-9754-A727169CF955}" srcOrd="2" destOrd="0" parTransId="{4DAF1CF3-AB7C-5C44-8DD0-319BCDAEEC74}" sibTransId="{D929DDF7-3C69-BE48-821A-345A32C28E63}"/>
    <dgm:cxn modelId="{D13F827C-4634-8041-947B-FF4D17B17572}" type="presOf" srcId="{F636B6C6-6BD1-0D45-9754-A727169CF955}" destId="{54C99903-94B1-0244-AEFE-A730567818FE}" srcOrd="0" destOrd="0" presId="urn:microsoft.com/office/officeart/2005/8/layout/chevron2"/>
    <dgm:cxn modelId="{2395B297-1F9B-6E48-BD59-C05DB62410AD}" srcId="{1A96095E-D352-9544-8811-E78455610F21}" destId="{DFA88D25-813A-3644-83A1-22BFA66D5E7A}" srcOrd="0" destOrd="0" parTransId="{8682AA66-83DE-6F40-A6C3-0C957153E5A2}" sibTransId="{F8CD73C3-A797-5A4A-A9CB-006888C28919}"/>
    <dgm:cxn modelId="{0B0EB29D-BF51-824E-9388-D97C958FAD39}" srcId="{1A96095E-D352-9544-8811-E78455610F21}" destId="{D2CC8859-9B70-7241-9006-79C32E3CA0D8}" srcOrd="1" destOrd="0" parTransId="{498BFCA4-9E8F-6D48-868B-1EC017F2CDF8}" sibTransId="{6AED3DF8-B058-ED41-B736-C8F6F2BDDD1D}"/>
    <dgm:cxn modelId="{15FCC9E7-AF23-2747-A579-D2B23E1EF94C}" type="presOf" srcId="{1A96095E-D352-9544-8811-E78455610F21}" destId="{5644CA39-D8E1-6B41-88DD-642C0D3A7CBE}" srcOrd="0" destOrd="0" presId="urn:microsoft.com/office/officeart/2005/8/layout/chevron2"/>
    <dgm:cxn modelId="{51324CD1-C2E7-404D-A8FF-84868C13E83C}" type="presParOf" srcId="{5644CA39-D8E1-6B41-88DD-642C0D3A7CBE}" destId="{10054119-B9DE-E44D-B599-3267016BE0CA}" srcOrd="0" destOrd="0" presId="urn:microsoft.com/office/officeart/2005/8/layout/chevron2"/>
    <dgm:cxn modelId="{5CA08616-B2E3-9348-A7A0-DED6ECFD205E}" type="presParOf" srcId="{10054119-B9DE-E44D-B599-3267016BE0CA}" destId="{80F310DC-34D9-F741-AF38-293721AB3946}" srcOrd="0" destOrd="0" presId="urn:microsoft.com/office/officeart/2005/8/layout/chevron2"/>
    <dgm:cxn modelId="{9FE3E25C-43FC-3B40-AEB9-9A2CF12D92B2}" type="presParOf" srcId="{10054119-B9DE-E44D-B599-3267016BE0CA}" destId="{2545CFB5-C79E-0D4F-8692-C4A623A89932}" srcOrd="1" destOrd="0" presId="urn:microsoft.com/office/officeart/2005/8/layout/chevron2"/>
    <dgm:cxn modelId="{6409BD64-48E2-FD47-BCF3-5A32968CD50F}" type="presParOf" srcId="{5644CA39-D8E1-6B41-88DD-642C0D3A7CBE}" destId="{B50B765C-9FDD-C44F-9B57-E5A89F1AC744}" srcOrd="1" destOrd="0" presId="urn:microsoft.com/office/officeart/2005/8/layout/chevron2"/>
    <dgm:cxn modelId="{B2B9A380-9EB7-C144-8592-D4330EA31BAC}" type="presParOf" srcId="{5644CA39-D8E1-6B41-88DD-642C0D3A7CBE}" destId="{7F6B20A6-033E-F34E-9804-F3C66C598718}" srcOrd="2" destOrd="0" presId="urn:microsoft.com/office/officeart/2005/8/layout/chevron2"/>
    <dgm:cxn modelId="{A7ECF11B-E5A3-C142-A91B-678E83A7F857}" type="presParOf" srcId="{7F6B20A6-033E-F34E-9804-F3C66C598718}" destId="{2041A797-8DBF-4148-96C2-90BD82B9A733}" srcOrd="0" destOrd="0" presId="urn:microsoft.com/office/officeart/2005/8/layout/chevron2"/>
    <dgm:cxn modelId="{F7973A2D-49C2-2F4A-BE3A-10D4BED57AD2}" type="presParOf" srcId="{7F6B20A6-033E-F34E-9804-F3C66C598718}" destId="{ED5FC8BC-8BFF-AD46-977C-B4CCD896B37D}" srcOrd="1" destOrd="0" presId="urn:microsoft.com/office/officeart/2005/8/layout/chevron2"/>
    <dgm:cxn modelId="{1072692E-1AC4-A248-B4C3-09B7F1A43D06}" type="presParOf" srcId="{5644CA39-D8E1-6B41-88DD-642C0D3A7CBE}" destId="{34F5B0E5-3C4A-8A44-9A62-0DCD028C1A7A}" srcOrd="3" destOrd="0" presId="urn:microsoft.com/office/officeart/2005/8/layout/chevron2"/>
    <dgm:cxn modelId="{D0BC8D4A-7FB9-9040-8007-737814991009}" type="presParOf" srcId="{5644CA39-D8E1-6B41-88DD-642C0D3A7CBE}" destId="{BB46ADDE-1C0C-394A-B4F9-136DB51B6F14}" srcOrd="4" destOrd="0" presId="urn:microsoft.com/office/officeart/2005/8/layout/chevron2"/>
    <dgm:cxn modelId="{118A5469-EBFE-CA42-A60C-618978C4C5A3}" type="presParOf" srcId="{BB46ADDE-1C0C-394A-B4F9-136DB51B6F14}" destId="{54C99903-94B1-0244-AEFE-A730567818FE}" srcOrd="0" destOrd="0" presId="urn:microsoft.com/office/officeart/2005/8/layout/chevron2"/>
    <dgm:cxn modelId="{6917DCE0-A9D1-8447-94F2-F01975E1928D}" type="presParOf" srcId="{BB46ADDE-1C0C-394A-B4F9-136DB51B6F14}" destId="{50A741DB-B644-7C45-8497-9CF27D1B12B6}" srcOrd="1" destOrd="0" presId="urn:microsoft.com/office/officeart/2005/8/layout/chevron2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96CF0C-20AC-4FF4-AECD-3CD74A320B49}">
      <dsp:nvSpPr>
        <dsp:cNvPr id="0" name=""/>
        <dsp:cNvSpPr/>
      </dsp:nvSpPr>
      <dsp:spPr>
        <a:xfrm>
          <a:off x="3262669" y="2107281"/>
          <a:ext cx="1602661" cy="1602661"/>
        </a:xfrm>
        <a:prstGeom prst="ellipse">
          <a:avLst/>
        </a:prstGeom>
        <a:solidFill>
          <a:srgbClr val="A1007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500" b="1" kern="1200" dirty="0"/>
            <a:t>Une dynamique partenariale avec les patients</a:t>
          </a:r>
        </a:p>
      </dsp:txBody>
      <dsp:txXfrm>
        <a:off x="3497373" y="2341985"/>
        <a:ext cx="1133253" cy="1133253"/>
      </dsp:txXfrm>
    </dsp:sp>
    <dsp:sp modelId="{4789B2A6-EC4D-4876-935E-6C4C9441C109}">
      <dsp:nvSpPr>
        <dsp:cNvPr id="0" name=""/>
        <dsp:cNvSpPr/>
      </dsp:nvSpPr>
      <dsp:spPr>
        <a:xfrm rot="16200000">
          <a:off x="3821891" y="1847426"/>
          <a:ext cx="484217" cy="35492"/>
        </a:xfrm>
        <a:custGeom>
          <a:avLst/>
          <a:gdLst/>
          <a:ahLst/>
          <a:cxnLst/>
          <a:rect l="0" t="0" r="0" b="0"/>
          <a:pathLst>
            <a:path>
              <a:moveTo>
                <a:pt x="0" y="17746"/>
              </a:moveTo>
              <a:lnTo>
                <a:pt x="484217" y="17746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4051894" y="1853067"/>
        <a:ext cx="24210" cy="24210"/>
      </dsp:txXfrm>
    </dsp:sp>
    <dsp:sp modelId="{8E75712F-A6F1-440D-B3EF-EF79B91F8CC6}">
      <dsp:nvSpPr>
        <dsp:cNvPr id="0" name=""/>
        <dsp:cNvSpPr/>
      </dsp:nvSpPr>
      <dsp:spPr>
        <a:xfrm>
          <a:off x="3262669" y="20402"/>
          <a:ext cx="1602661" cy="1602661"/>
        </a:xfrm>
        <a:prstGeom prst="ellipse">
          <a:avLst/>
        </a:prstGeom>
        <a:solidFill>
          <a:srgbClr val="0067A5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 dirty="0"/>
            <a:t> Groupe de travail documents parcours</a:t>
          </a:r>
        </a:p>
      </dsp:txBody>
      <dsp:txXfrm>
        <a:off x="3497373" y="255106"/>
        <a:ext cx="1133253" cy="1133253"/>
      </dsp:txXfrm>
    </dsp:sp>
    <dsp:sp modelId="{08050E94-EDB6-4E2F-A1F1-3B96A9132401}">
      <dsp:nvSpPr>
        <dsp:cNvPr id="0" name=""/>
        <dsp:cNvSpPr/>
      </dsp:nvSpPr>
      <dsp:spPr>
        <a:xfrm rot="20520000">
          <a:off x="4814261" y="2568426"/>
          <a:ext cx="484217" cy="35492"/>
        </a:xfrm>
        <a:custGeom>
          <a:avLst/>
          <a:gdLst/>
          <a:ahLst/>
          <a:cxnLst/>
          <a:rect l="0" t="0" r="0" b="0"/>
          <a:pathLst>
            <a:path>
              <a:moveTo>
                <a:pt x="0" y="17746"/>
              </a:moveTo>
              <a:lnTo>
                <a:pt x="484217" y="17746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5044264" y="2574066"/>
        <a:ext cx="24210" cy="24210"/>
      </dsp:txXfrm>
    </dsp:sp>
    <dsp:sp modelId="{A45070B4-9724-41D2-A385-6D8FD9AF2AF9}">
      <dsp:nvSpPr>
        <dsp:cNvPr id="0" name=""/>
        <dsp:cNvSpPr/>
      </dsp:nvSpPr>
      <dsp:spPr>
        <a:xfrm>
          <a:off x="5247409" y="1462400"/>
          <a:ext cx="1602661" cy="1602661"/>
        </a:xfrm>
        <a:prstGeom prst="ellipse">
          <a:avLst/>
        </a:prstGeom>
        <a:solidFill>
          <a:srgbClr val="0067A5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 dirty="0"/>
            <a:t>Thématiques DCC et RGPD</a:t>
          </a:r>
        </a:p>
      </dsp:txBody>
      <dsp:txXfrm>
        <a:off x="5482113" y="1697104"/>
        <a:ext cx="1133253" cy="1133253"/>
      </dsp:txXfrm>
    </dsp:sp>
    <dsp:sp modelId="{9E4B573B-9A48-4417-A81E-9CA7CE84BA16}">
      <dsp:nvSpPr>
        <dsp:cNvPr id="0" name=""/>
        <dsp:cNvSpPr/>
      </dsp:nvSpPr>
      <dsp:spPr>
        <a:xfrm rot="3240000">
          <a:off x="4435209" y="3735027"/>
          <a:ext cx="484217" cy="35492"/>
        </a:xfrm>
        <a:custGeom>
          <a:avLst/>
          <a:gdLst/>
          <a:ahLst/>
          <a:cxnLst/>
          <a:rect l="0" t="0" r="0" b="0"/>
          <a:pathLst>
            <a:path>
              <a:moveTo>
                <a:pt x="0" y="17746"/>
              </a:moveTo>
              <a:lnTo>
                <a:pt x="484217" y="17746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4665213" y="3740667"/>
        <a:ext cx="24210" cy="24210"/>
      </dsp:txXfrm>
    </dsp:sp>
    <dsp:sp modelId="{75DBEFFD-47E1-4D6B-8B59-4656AC4752A2}">
      <dsp:nvSpPr>
        <dsp:cNvPr id="0" name=""/>
        <dsp:cNvSpPr/>
      </dsp:nvSpPr>
      <dsp:spPr>
        <a:xfrm>
          <a:off x="4489306" y="3795603"/>
          <a:ext cx="1602661" cy="1602661"/>
        </a:xfrm>
        <a:prstGeom prst="ellipse">
          <a:avLst/>
        </a:prstGeom>
        <a:solidFill>
          <a:srgbClr val="0067A5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 dirty="0"/>
            <a:t>Membre du comité d’organisation de la journée régionale</a:t>
          </a:r>
        </a:p>
      </dsp:txBody>
      <dsp:txXfrm>
        <a:off x="4724010" y="4030307"/>
        <a:ext cx="1133253" cy="1133253"/>
      </dsp:txXfrm>
    </dsp:sp>
    <dsp:sp modelId="{EDC2FE40-9105-4388-B03F-4B1D98C47F5B}">
      <dsp:nvSpPr>
        <dsp:cNvPr id="0" name=""/>
        <dsp:cNvSpPr/>
      </dsp:nvSpPr>
      <dsp:spPr>
        <a:xfrm rot="7560000">
          <a:off x="3208572" y="3735027"/>
          <a:ext cx="484217" cy="35492"/>
        </a:xfrm>
        <a:custGeom>
          <a:avLst/>
          <a:gdLst/>
          <a:ahLst/>
          <a:cxnLst/>
          <a:rect l="0" t="0" r="0" b="0"/>
          <a:pathLst>
            <a:path>
              <a:moveTo>
                <a:pt x="0" y="17746"/>
              </a:moveTo>
              <a:lnTo>
                <a:pt x="484217" y="17746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 rot="10800000">
        <a:off x="3438575" y="3740667"/>
        <a:ext cx="24210" cy="24210"/>
      </dsp:txXfrm>
    </dsp:sp>
    <dsp:sp modelId="{D2E46FE7-0080-452D-A803-261725E90F43}">
      <dsp:nvSpPr>
        <dsp:cNvPr id="0" name=""/>
        <dsp:cNvSpPr/>
      </dsp:nvSpPr>
      <dsp:spPr>
        <a:xfrm>
          <a:off x="2036031" y="3795603"/>
          <a:ext cx="1602661" cy="1602661"/>
        </a:xfrm>
        <a:prstGeom prst="ellipse">
          <a:avLst/>
        </a:prstGeom>
        <a:solidFill>
          <a:srgbClr val="0067A5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 dirty="0"/>
            <a:t>Représentation dans diverses instances</a:t>
          </a:r>
        </a:p>
      </dsp:txBody>
      <dsp:txXfrm>
        <a:off x="2270735" y="4030307"/>
        <a:ext cx="1133253" cy="1133253"/>
      </dsp:txXfrm>
    </dsp:sp>
    <dsp:sp modelId="{64452630-03FC-4CAB-908A-9B14A2E4B5B0}">
      <dsp:nvSpPr>
        <dsp:cNvPr id="0" name=""/>
        <dsp:cNvSpPr/>
      </dsp:nvSpPr>
      <dsp:spPr>
        <a:xfrm rot="11880000">
          <a:off x="2829520" y="2568426"/>
          <a:ext cx="484217" cy="35492"/>
        </a:xfrm>
        <a:custGeom>
          <a:avLst/>
          <a:gdLst/>
          <a:ahLst/>
          <a:cxnLst/>
          <a:rect l="0" t="0" r="0" b="0"/>
          <a:pathLst>
            <a:path>
              <a:moveTo>
                <a:pt x="0" y="17746"/>
              </a:moveTo>
              <a:lnTo>
                <a:pt x="484217" y="17746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 rot="10800000">
        <a:off x="3059524" y="2574066"/>
        <a:ext cx="24210" cy="24210"/>
      </dsp:txXfrm>
    </dsp:sp>
    <dsp:sp modelId="{DEBBF890-12F4-4C1C-A23C-A64DBAF63F3E}">
      <dsp:nvSpPr>
        <dsp:cNvPr id="0" name=""/>
        <dsp:cNvSpPr/>
      </dsp:nvSpPr>
      <dsp:spPr>
        <a:xfrm>
          <a:off x="1277928" y="1462400"/>
          <a:ext cx="1602661" cy="1602661"/>
        </a:xfrm>
        <a:prstGeom prst="ellipse">
          <a:avLst/>
        </a:prstGeom>
        <a:solidFill>
          <a:srgbClr val="0067A5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 dirty="0"/>
            <a:t>Présences au comité pédagogique + formation dispositif d’annonce</a:t>
          </a:r>
        </a:p>
      </dsp:txBody>
      <dsp:txXfrm>
        <a:off x="1512632" y="1697104"/>
        <a:ext cx="1133253" cy="113325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F310DC-34D9-F741-AF38-293721AB3946}">
      <dsp:nvSpPr>
        <dsp:cNvPr id="0" name=""/>
        <dsp:cNvSpPr/>
      </dsp:nvSpPr>
      <dsp:spPr>
        <a:xfrm rot="5400000">
          <a:off x="-289718" y="292805"/>
          <a:ext cx="1931458" cy="1352020"/>
        </a:xfrm>
        <a:prstGeom prst="chevron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900" kern="1200" dirty="0"/>
            <a:t>Collaborer</a:t>
          </a:r>
        </a:p>
      </dsp:txBody>
      <dsp:txXfrm rot="-5400000">
        <a:off x="1" y="679096"/>
        <a:ext cx="1352020" cy="579438"/>
      </dsp:txXfrm>
    </dsp:sp>
    <dsp:sp modelId="{2545CFB5-C79E-0D4F-8692-C4A623A89932}">
      <dsp:nvSpPr>
        <dsp:cNvPr id="0" name=""/>
        <dsp:cNvSpPr/>
      </dsp:nvSpPr>
      <dsp:spPr>
        <a:xfrm rot="5400000">
          <a:off x="4298154" y="-2943047"/>
          <a:ext cx="1255447" cy="714771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41A797-8DBF-4148-96C2-90BD82B9A733}">
      <dsp:nvSpPr>
        <dsp:cNvPr id="0" name=""/>
        <dsp:cNvSpPr/>
      </dsp:nvSpPr>
      <dsp:spPr>
        <a:xfrm rot="5400000">
          <a:off x="-289718" y="2033323"/>
          <a:ext cx="1931458" cy="1352020"/>
        </a:xfrm>
        <a:prstGeom prst="chevron">
          <a:avLst/>
        </a:prstGeom>
        <a:solidFill>
          <a:schemeClr val="accent1"/>
        </a:solidFill>
        <a:ln w="2540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900" kern="1200" dirty="0" err="1"/>
            <a:t>Co-construire</a:t>
          </a:r>
          <a:endParaRPr lang="fr-FR" sz="1900" kern="1200" dirty="0"/>
        </a:p>
      </dsp:txBody>
      <dsp:txXfrm rot="-5400000">
        <a:off x="1" y="2419614"/>
        <a:ext cx="1352020" cy="579438"/>
      </dsp:txXfrm>
    </dsp:sp>
    <dsp:sp modelId="{ED5FC8BC-8BFF-AD46-977C-B4CCD896B37D}">
      <dsp:nvSpPr>
        <dsp:cNvPr id="0" name=""/>
        <dsp:cNvSpPr/>
      </dsp:nvSpPr>
      <dsp:spPr>
        <a:xfrm rot="5400000">
          <a:off x="4298154" y="-1177382"/>
          <a:ext cx="1255447" cy="714771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50000"/>
              <a:hueOff val="393099"/>
              <a:satOff val="-41319"/>
              <a:lumOff val="3565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C99903-94B1-0244-AEFE-A730567818FE}">
      <dsp:nvSpPr>
        <dsp:cNvPr id="0" name=""/>
        <dsp:cNvSpPr/>
      </dsp:nvSpPr>
      <dsp:spPr>
        <a:xfrm rot="5400000">
          <a:off x="-289718" y="3773840"/>
          <a:ext cx="1931458" cy="1352020"/>
        </a:xfrm>
        <a:prstGeom prst="chevron">
          <a:avLst/>
        </a:prstGeom>
        <a:solidFill>
          <a:schemeClr val="accent1">
            <a:shade val="50000"/>
            <a:hueOff val="393099"/>
            <a:satOff val="-41319"/>
            <a:lumOff val="35655"/>
            <a:alphaOff val="0"/>
          </a:schemeClr>
        </a:solidFill>
        <a:ln w="19050" cap="flat" cmpd="sng" algn="ctr">
          <a:solidFill>
            <a:schemeClr val="accent1">
              <a:shade val="50000"/>
              <a:hueOff val="393099"/>
              <a:satOff val="-41319"/>
              <a:lumOff val="3565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900" kern="1200" dirty="0"/>
            <a:t>Améliorer</a:t>
          </a:r>
        </a:p>
      </dsp:txBody>
      <dsp:txXfrm rot="-5400000">
        <a:off x="1" y="4160131"/>
        <a:ext cx="1352020" cy="579438"/>
      </dsp:txXfrm>
    </dsp:sp>
    <dsp:sp modelId="{50A741DB-B644-7C45-8497-9CF27D1B12B6}">
      <dsp:nvSpPr>
        <dsp:cNvPr id="0" name=""/>
        <dsp:cNvSpPr/>
      </dsp:nvSpPr>
      <dsp:spPr>
        <a:xfrm rot="5400000">
          <a:off x="4298154" y="537988"/>
          <a:ext cx="1255447" cy="714771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50000"/>
              <a:hueOff val="393099"/>
              <a:satOff val="-41319"/>
              <a:lumOff val="3565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C298E4-277D-4CBB-9CF0-C9054E6BC037}" type="datetimeFigureOut">
              <a:rPr lang="fr-FR" smtClean="0"/>
              <a:t>09/10/2025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0766F1-4B27-438F-A82F-7FD54D0689E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7898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0766F1-4B27-438F-A82F-7FD54D0689E7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57283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0766F1-4B27-438F-A82F-7FD54D0689E7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43116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0766F1-4B27-438F-A82F-7FD54D0689E7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64123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b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0766F1-4B27-438F-A82F-7FD54D0689E7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64505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0766F1-4B27-438F-A82F-7FD54D0689E7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24875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0766F1-4B27-438F-A82F-7FD54D0689E7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00848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b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0766F1-4B27-438F-A82F-7FD54D0689E7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1528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0766F1-4B27-438F-A82F-7FD54D0689E7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0143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b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0766F1-4B27-438F-A82F-7FD54D0689E7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07770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0766F1-4B27-438F-A82F-7FD54D0689E7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67215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b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0766F1-4B27-438F-A82F-7FD54D0689E7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92756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b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0766F1-4B27-438F-A82F-7FD54D0689E7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82943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A0DD694-1B10-8B0B-1C25-4D8B8A1EE6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2842868"/>
            <a:ext cx="10515599" cy="1497778"/>
          </a:xfrm>
        </p:spPr>
        <p:txBody>
          <a:bodyPr anchor="ctr">
            <a:normAutofit/>
          </a:bodyPr>
          <a:lstStyle>
            <a:lvl1pPr algn="ctr">
              <a:defRPr sz="40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EBDF9D2-9232-2D0B-3186-730472E3BA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498629"/>
            <a:ext cx="10515600" cy="1237007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4CF3AAA-6113-824E-92B5-F003173A3B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5992794"/>
            <a:ext cx="2743200" cy="365125"/>
          </a:xfrm>
        </p:spPr>
        <p:txBody>
          <a:bodyPr/>
          <a:lstStyle/>
          <a:p>
            <a:fld id="{3C24A905-F4B1-3D4D-9EF8-1F64B12C5BF2}" type="datetimeFigureOut">
              <a:rPr lang="fr-FR" smtClean="0"/>
              <a:t>09/10/2025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FFE8A5E-D6C2-0B4E-4DEA-5164F22A6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5992794"/>
            <a:ext cx="4114800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64E415C-0A7E-F9EC-CAD7-F52D36E5F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5992794"/>
            <a:ext cx="2743200" cy="365125"/>
          </a:xfrm>
        </p:spPr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5393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D34A326-12D5-A6A5-5F0C-EB11DC204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83D6A29-1BF3-6519-F889-9590FC815E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51F5AD-FBEC-E225-CAF7-0020A7AD6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A905-F4B1-3D4D-9EF8-1F64B12C5BF2}" type="datetimeFigureOut">
              <a:rPr lang="fr-FR" smtClean="0"/>
              <a:t>09/10/2025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B8A3F22-CB7A-13CB-932B-AE0E5A40C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4BA0C14-8095-FD06-30C7-8DB077CA0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0004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D721CF89-2DBC-E6D6-B206-C36BB09FD3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22F46DE-BBD6-3CDB-4128-41BDAE11EE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369EBDD-7270-3CF4-7B9C-CA37B1551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A905-F4B1-3D4D-9EF8-1F64B12C5BF2}" type="datetimeFigureOut">
              <a:rPr lang="fr-FR" smtClean="0"/>
              <a:t>09/10/2025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B2DCCB0-2B53-9E6F-8AE0-786660883E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AB8177B-9F52-7677-05E6-3884BD7EAE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5762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2918F10-A6A5-3685-618D-CB3324CDD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5373BE3-CF33-57B6-BDBF-0F4022441F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57EFFD6-4B84-DC63-DE94-ADDAC4429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A905-F4B1-3D4D-9EF8-1F64B12C5BF2}" type="datetimeFigureOut">
              <a:rPr lang="fr-FR" smtClean="0"/>
              <a:t>09/10/2025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8350EDB-CEA9-7D43-D9D8-D885BEAA3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1AE3DC6-3FE2-B4A5-6F63-7A17E35A2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5439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0FE7320-32B5-572A-A163-897EFCA4A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B310BEE-8371-6630-C87D-0C0007857C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3458CE9-98CE-3FB3-4AD3-8DD7539E70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A905-F4B1-3D4D-9EF8-1F64B12C5BF2}" type="datetimeFigureOut">
              <a:rPr lang="fr-FR" smtClean="0"/>
              <a:t>09/10/2025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C0122F3-8194-DABE-CD72-00146840D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7BE5DC5-433E-17DD-4CD7-C6E287C1C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3496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AC0FE0-5B5A-8CCF-9A3F-4EF202D2D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3D5EC01-8340-DAAB-3404-BC45CE1625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0FCD956-30A6-845D-8B09-012279D918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7401651-F0EF-D95A-8FE0-1DD83991EF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A905-F4B1-3D4D-9EF8-1F64B12C5BF2}" type="datetimeFigureOut">
              <a:rPr lang="fr-FR" smtClean="0"/>
              <a:t>09/10/2025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974495D-7EAA-335F-BA68-E34B1B105E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8B2094C-9C21-EEEE-FF54-7F4CFD16A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0451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009D58-E1EF-1E41-B03C-0098A69F1E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09B68CD-2604-9F3F-5AF4-FA8970700E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2AD0B85-0E1D-CDD0-B855-5CCB0D8BE4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55232777-1243-E790-1686-9135125560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0A6E73C3-DC00-8559-0F40-FBC5397C2F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3442128-BAE5-0E0A-F8F1-59536C843E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A905-F4B1-3D4D-9EF8-1F64B12C5BF2}" type="datetimeFigureOut">
              <a:rPr lang="fr-FR" smtClean="0"/>
              <a:t>09/10/2025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2D7FF8D0-6FEF-9D15-39F0-11396D612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1102777-D938-153E-A4AB-76F18F7C5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9436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9542C1-B0C2-274A-49FF-80CA4F1FEA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BA67555-D47D-1859-76D5-20E613EB3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A905-F4B1-3D4D-9EF8-1F64B12C5BF2}" type="datetimeFigureOut">
              <a:rPr lang="fr-FR" smtClean="0"/>
              <a:t>09/10/2025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320BEF0-041C-F1B0-7C36-95082205B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BBBB750-3861-D54A-06B8-098929E93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1548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CD6A574-EC05-7F4B-B5A5-FC50D2DE0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A905-F4B1-3D4D-9EF8-1F64B12C5BF2}" type="datetimeFigureOut">
              <a:rPr lang="fr-FR" smtClean="0"/>
              <a:t>09/10/2025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AEA8E57-B732-A2B1-D3EF-82979EE33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C266E96-A03D-B532-7123-21F4F2CC8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3403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9DB088E-6B5D-C440-1CC7-22547350C1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5DB281F-32A2-0E75-A228-57FF727C13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EBC9530-ECE0-B1E6-3E48-F2DA36A92D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D615B3C-BC79-103A-533D-E8702F0C3A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A905-F4B1-3D4D-9EF8-1F64B12C5BF2}" type="datetimeFigureOut">
              <a:rPr lang="fr-FR" smtClean="0"/>
              <a:t>09/10/2025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9A33E7E-AF6B-FCEE-304C-AA3AF8C2C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EFD8FFD-ABD3-17B6-1A29-5607C2245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5147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87D20BD-28C4-6B61-0149-760A045864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02F73C36-F303-72A0-30F0-562562FCD4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9C37948-5552-3E70-F996-7E5687C803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F64BA21-E01A-C1CB-5189-C8ABF5390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A905-F4B1-3D4D-9EF8-1F64B12C5BF2}" type="datetimeFigureOut">
              <a:rPr lang="fr-FR" smtClean="0"/>
              <a:t>09/10/2025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C2322BE-5B27-0E8B-B1B2-2943C09DA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74C591F-7459-9FED-1DCD-9539139CB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6017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24C1BD7-E808-6082-5696-045335A5CB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48299"/>
            <a:ext cx="10515600" cy="1068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4D66306-6BF5-05B9-6BC0-453A4181B3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192357"/>
            <a:ext cx="10515600" cy="36135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E0BC6C6-ABEE-E3A8-8EE0-4F332075FE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59944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C24A905-F4B1-3D4D-9EF8-1F64B12C5BF2}" type="datetimeFigureOut">
              <a:rPr lang="fr-FR" smtClean="0"/>
              <a:pPr/>
              <a:t>09/10/2025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9BBBFE-6346-2DCF-C9DE-3FE02CEBFC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599440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86D91FE-2A59-CBE5-DC74-3FF8C876B9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59944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70795E2-B852-7047-962B-4AF0265712F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6813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i="0" kern="1200">
          <a:solidFill>
            <a:srgbClr val="0167A5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jp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35048BC-1FD9-4DCE-779B-4C49C98136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2950333"/>
            <a:ext cx="10515599" cy="957334"/>
          </a:xfrm>
        </p:spPr>
        <p:txBody>
          <a:bodyPr>
            <a:normAutofit/>
          </a:bodyPr>
          <a:lstStyle/>
          <a:p>
            <a:r>
              <a:rPr lang="fr-FR" sz="2400" dirty="0"/>
              <a:t>Place des Patients et des Proches Aidants dans les Parcours</a:t>
            </a:r>
            <a:br>
              <a:rPr lang="fr-FR" sz="2400" dirty="0"/>
            </a:br>
            <a:endParaRPr lang="fr-FR" sz="2400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3F319CE-6766-48D4-7F08-184C12374C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199" y="4163997"/>
            <a:ext cx="10515600" cy="2199055"/>
          </a:xfrm>
        </p:spPr>
        <p:txBody>
          <a:bodyPr/>
          <a:lstStyle/>
          <a:p>
            <a:r>
              <a:rPr lang="fr-FR" sz="2400" b="1" dirty="0">
                <a:solidFill>
                  <a:srgbClr val="BD4B9D"/>
                </a:solidFill>
              </a:rPr>
              <a:t>« Une alliance pour transformer les outils du parcours de soins :</a:t>
            </a:r>
          </a:p>
          <a:p>
            <a:r>
              <a:rPr lang="fr-FR" sz="2400" b="1" dirty="0">
                <a:solidFill>
                  <a:srgbClr val="BD4B9D"/>
                </a:solidFill>
              </a:rPr>
              <a:t>l’expérience du DSRC Oncobretagne avec une patiente partenaire »</a:t>
            </a:r>
          </a:p>
          <a:p>
            <a:endParaRPr lang="fr-FR" sz="24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r>
              <a:rPr lang="fr-FR" sz="1800" dirty="0"/>
              <a:t>Aurélie Feillel – Cheffe de projet DSRC Oncobretagne</a:t>
            </a:r>
          </a:p>
          <a:p>
            <a:r>
              <a:rPr lang="fr-FR" sz="1800" dirty="0"/>
              <a:t>Agnès Roy – Patiente Partenaire</a:t>
            </a:r>
          </a:p>
          <a:p>
            <a:endParaRPr lang="fr-FR" sz="1800" dirty="0"/>
          </a:p>
          <a:p>
            <a:endParaRPr lang="fr-FR" sz="2400" dirty="0"/>
          </a:p>
          <a:p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DC30221-DF4A-40CF-8EF5-CB2313E953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534" y="5995519"/>
            <a:ext cx="988840" cy="367533"/>
          </a:xfrm>
          <a:prstGeom prst="rect">
            <a:avLst/>
          </a:prstGeom>
        </p:spPr>
      </p:pic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AEA46EC4-3A18-4E9B-822A-00883876F48A}"/>
              </a:ext>
            </a:extLst>
          </p:cNvPr>
          <p:cNvCxnSpPr/>
          <p:nvPr/>
        </p:nvCxnSpPr>
        <p:spPr>
          <a:xfrm>
            <a:off x="4141937" y="3795386"/>
            <a:ext cx="390812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74926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AC80FF1-B32E-4FA5-8C6A-67C3751C9B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Apports du partenariat patient : nouveau site internet Oncobretagne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33B62DD-448E-409B-BB75-F3DC830846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541" y="6009701"/>
            <a:ext cx="950683" cy="353351"/>
          </a:xfrm>
          <a:prstGeom prst="rect">
            <a:avLst/>
          </a:prstGeom>
        </p:spPr>
      </p:pic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3792CBE1-C749-47E2-8B94-AF0D66D26E58}"/>
              </a:ext>
            </a:extLst>
          </p:cNvPr>
          <p:cNvSpPr/>
          <p:nvPr/>
        </p:nvSpPr>
        <p:spPr>
          <a:xfrm>
            <a:off x="577882" y="2862135"/>
            <a:ext cx="2829811" cy="1753844"/>
          </a:xfrm>
          <a:prstGeom prst="roundRect">
            <a:avLst/>
          </a:prstGeom>
          <a:solidFill>
            <a:srgbClr val="0067A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/>
              <a:t>Entretien avec l’agence de communication du nouveau site internet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56EB7F9C-5C02-44BD-8286-5F242E686DB4}"/>
              </a:ext>
            </a:extLst>
          </p:cNvPr>
          <p:cNvSpPr/>
          <p:nvPr/>
        </p:nvSpPr>
        <p:spPr>
          <a:xfrm>
            <a:off x="5258154" y="2862135"/>
            <a:ext cx="2829811" cy="1753844"/>
          </a:xfrm>
          <a:prstGeom prst="roundRect">
            <a:avLst/>
          </a:prstGeom>
          <a:solidFill>
            <a:srgbClr val="9F007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/>
              <a:t>Témoigner en tant que patiente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9390C28B-3692-4E2B-B4C7-E8386F9E00DB}"/>
              </a:ext>
            </a:extLst>
          </p:cNvPr>
          <p:cNvSpPr/>
          <p:nvPr/>
        </p:nvSpPr>
        <p:spPr>
          <a:xfrm>
            <a:off x="8755423" y="2862135"/>
            <a:ext cx="2829811" cy="1753844"/>
          </a:xfrm>
          <a:prstGeom prst="roundRect">
            <a:avLst/>
          </a:prstGeom>
          <a:solidFill>
            <a:srgbClr val="9F007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/>
              <a:t>Véhiculer l’expertise médicale </a:t>
            </a:r>
            <a:r>
              <a:rPr lang="fr-FR" sz="2000" dirty="0" err="1"/>
              <a:t>onco</a:t>
            </a:r>
            <a:r>
              <a:rPr lang="fr-FR" sz="2000" dirty="0"/>
              <a:t> en Bretagne</a:t>
            </a:r>
          </a:p>
        </p:txBody>
      </p:sp>
      <p:sp>
        <p:nvSpPr>
          <p:cNvPr id="10" name="Flèche : droite 9">
            <a:extLst>
              <a:ext uri="{FF2B5EF4-FFF2-40B4-BE49-F238E27FC236}">
                <a16:creationId xmlns:a16="http://schemas.microsoft.com/office/drawing/2014/main" id="{14E924F0-728C-4167-962B-276E7AF8DE24}"/>
              </a:ext>
            </a:extLst>
          </p:cNvPr>
          <p:cNvSpPr/>
          <p:nvPr/>
        </p:nvSpPr>
        <p:spPr>
          <a:xfrm>
            <a:off x="3781961" y="3496741"/>
            <a:ext cx="978408" cy="484632"/>
          </a:xfrm>
          <a:prstGeom prst="rightArrow">
            <a:avLst/>
          </a:prstGeom>
          <a:solidFill>
            <a:srgbClr val="54C3E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1684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902251D-EAB3-438B-ACA6-9FA5A173BD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038" y="871554"/>
            <a:ext cx="10515600" cy="1068636"/>
          </a:xfrm>
        </p:spPr>
        <p:txBody>
          <a:bodyPr>
            <a:noAutofit/>
          </a:bodyPr>
          <a:lstStyle/>
          <a:p>
            <a:r>
              <a:rPr lang="fr-FR" dirty="0"/>
              <a:t>Retour</a:t>
            </a:r>
            <a:br>
              <a:rPr lang="fr-FR" dirty="0"/>
            </a:br>
            <a:r>
              <a:rPr lang="fr-FR" dirty="0"/>
              <a:t>Expérience</a:t>
            </a:r>
            <a:br>
              <a:rPr lang="fr-FR" dirty="0"/>
            </a:br>
            <a:r>
              <a:rPr lang="fr-FR" dirty="0"/>
              <a:t>Patiente </a:t>
            </a:r>
            <a:br>
              <a:rPr lang="fr-FR" dirty="0"/>
            </a:br>
            <a:r>
              <a:rPr lang="fr-FR" dirty="0"/>
              <a:t>Partenaire</a:t>
            </a:r>
          </a:p>
        </p:txBody>
      </p:sp>
      <p:graphicFrame>
        <p:nvGraphicFramePr>
          <p:cNvPr id="5" name="Diagramme 4">
            <a:extLst>
              <a:ext uri="{FF2B5EF4-FFF2-40B4-BE49-F238E27FC236}">
                <a16:creationId xmlns:a16="http://schemas.microsoft.com/office/drawing/2014/main" id="{5B98210D-3650-328F-C389-DFCE4A47C7E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94865017"/>
              </p:ext>
            </p:extLst>
          </p:nvPr>
        </p:nvGraphicFramePr>
        <p:xfrm>
          <a:off x="2288007" y="979408"/>
          <a:ext cx="8499736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ZoneTexte 5">
            <a:extLst>
              <a:ext uri="{FF2B5EF4-FFF2-40B4-BE49-F238E27FC236}">
                <a16:creationId xmlns:a16="http://schemas.microsoft.com/office/drawing/2014/main" id="{DB067F7B-6CBB-46AA-482F-C6ECC1679E28}"/>
              </a:ext>
            </a:extLst>
          </p:cNvPr>
          <p:cNvSpPr txBox="1"/>
          <p:nvPr/>
        </p:nvSpPr>
        <p:spPr>
          <a:xfrm>
            <a:off x="3720864" y="919852"/>
            <a:ext cx="6618514" cy="120032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/>
              <a:t>. Dès le départ avec l’équipe Oncobretagne</a:t>
            </a:r>
          </a:p>
          <a:p>
            <a:r>
              <a:rPr lang="fr-FR" dirty="0"/>
              <a:t>. Relation horizontale. Faire infuser cette collaboration</a:t>
            </a:r>
          </a:p>
          <a:p>
            <a:r>
              <a:rPr lang="fr-FR" dirty="0"/>
              <a:t>. Exemplarité du possible</a:t>
            </a:r>
          </a:p>
          <a:p>
            <a:r>
              <a:rPr lang="fr-FR" dirty="0"/>
              <a:t>. Rendre aux équipes médicales leur engagement professionnel reçu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FFB516B-BD04-122B-AA89-5F6CC9E73E7A}"/>
              </a:ext>
            </a:extLst>
          </p:cNvPr>
          <p:cNvSpPr txBox="1"/>
          <p:nvPr/>
        </p:nvSpPr>
        <p:spPr>
          <a:xfrm>
            <a:off x="3720864" y="2828835"/>
            <a:ext cx="71753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. Sortir de l’isolement pair à pair</a:t>
            </a:r>
          </a:p>
          <a:p>
            <a:r>
              <a:rPr lang="fr-FR" dirty="0"/>
              <a:t>. Vivre concrètement la passerelle entre professionnel de santé et patient</a:t>
            </a:r>
          </a:p>
          <a:p>
            <a:r>
              <a:rPr lang="fr-FR" dirty="0"/>
              <a:t>. Participer à faire entendre la voix de l’expérience patient</a:t>
            </a:r>
          </a:p>
          <a:p>
            <a:r>
              <a:rPr lang="fr-FR" dirty="0"/>
              <a:t>. Transformer la collaboration en partenariat complémentaire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C7FE613B-6AE5-EA95-3E33-C86C0A384FEA}"/>
              </a:ext>
            </a:extLst>
          </p:cNvPr>
          <p:cNvSpPr txBox="1"/>
          <p:nvPr/>
        </p:nvSpPr>
        <p:spPr>
          <a:xfrm>
            <a:off x="3720864" y="4505885"/>
            <a:ext cx="64588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. Participer au changement de paradigme</a:t>
            </a:r>
          </a:p>
          <a:p>
            <a:r>
              <a:rPr lang="fr-FR" dirty="0"/>
              <a:t>. Transformer mon expérience du parcours en ressource utile</a:t>
            </a:r>
          </a:p>
          <a:p>
            <a:r>
              <a:rPr lang="fr-FR" dirty="0"/>
              <a:t>. Participer à personnaliser les parcours</a:t>
            </a:r>
          </a:p>
          <a:p>
            <a:r>
              <a:rPr lang="fr-FR" dirty="0"/>
              <a:t>. Être témoin auprès des patients des améliorations en cours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BC4DB576-A5DC-4B78-B8E5-E744A87E49C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2038" y="5982167"/>
            <a:ext cx="1035939" cy="385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2306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69A9DF1-BC26-4F83-9053-73CEB287A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226" y="660408"/>
            <a:ext cx="11962356" cy="1068636"/>
          </a:xfrm>
        </p:spPr>
        <p:txBody>
          <a:bodyPr>
            <a:normAutofit/>
          </a:bodyPr>
          <a:lstStyle/>
          <a:p>
            <a:pPr algn="ctr"/>
            <a:r>
              <a:rPr lang="fr-FR" dirty="0"/>
              <a:t>Bilan de cette expérience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29CAEA0-F27A-42F9-8727-5D00525AC4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26" y="6081311"/>
            <a:ext cx="863110" cy="320802"/>
          </a:xfrm>
          <a:prstGeom prst="rect">
            <a:avLst/>
          </a:prstGeom>
        </p:spPr>
      </p:pic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21DD0698-BDF4-4994-B7AA-18F44AB3FF35}"/>
              </a:ext>
            </a:extLst>
          </p:cNvPr>
          <p:cNvSpPr/>
          <p:nvPr/>
        </p:nvSpPr>
        <p:spPr>
          <a:xfrm>
            <a:off x="933335" y="2877893"/>
            <a:ext cx="2829811" cy="1753844"/>
          </a:xfrm>
          <a:prstGeom prst="roundRect">
            <a:avLst/>
          </a:prstGeom>
          <a:solidFill>
            <a:srgbClr val="0067A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fr-FR" sz="2000" dirty="0">
                <a:solidFill>
                  <a:schemeClr val="bg1"/>
                </a:solidFill>
                <a:latin typeface="Arial" panose="020B0604020202020204" pitchFamily="34" charset="0"/>
              </a:rPr>
              <a:t>C</a:t>
            </a:r>
            <a:r>
              <a:rPr kumimoji="0" lang="fr-FR" altLang="fr-FR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ollaboration innovante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BCDE845E-CD6C-4536-A97B-41AF834D4829}"/>
              </a:ext>
            </a:extLst>
          </p:cNvPr>
          <p:cNvSpPr/>
          <p:nvPr/>
        </p:nvSpPr>
        <p:spPr>
          <a:xfrm>
            <a:off x="4681094" y="2877893"/>
            <a:ext cx="2829811" cy="1753844"/>
          </a:xfrm>
          <a:prstGeom prst="roundRect">
            <a:avLst/>
          </a:prstGeom>
          <a:solidFill>
            <a:srgbClr val="0067A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fr-FR" altLang="fr-FR" sz="2000" dirty="0">
                <a:solidFill>
                  <a:schemeClr val="bg1"/>
                </a:solidFill>
                <a:latin typeface="Arial" panose="020B0604020202020204" pitchFamily="34" charset="0"/>
              </a:rPr>
              <a:t>C</a:t>
            </a:r>
            <a:r>
              <a:rPr kumimoji="0" lang="fr-FR" altLang="fr-FR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o-construction enrichie par le croisement des savoirs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BBDEF0BA-34B9-4CEB-8C29-8A77E377B648}"/>
              </a:ext>
            </a:extLst>
          </p:cNvPr>
          <p:cNvSpPr/>
          <p:nvPr/>
        </p:nvSpPr>
        <p:spPr>
          <a:xfrm>
            <a:off x="8428853" y="2862135"/>
            <a:ext cx="2829811" cy="1753844"/>
          </a:xfrm>
          <a:prstGeom prst="roundRect">
            <a:avLst/>
          </a:prstGeom>
          <a:solidFill>
            <a:srgbClr val="0067A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fr-FR" sz="2000" dirty="0">
                <a:solidFill>
                  <a:schemeClr val="bg1"/>
                </a:solidFill>
                <a:latin typeface="Arial" panose="020B0604020202020204" pitchFamily="34" charset="0"/>
              </a:rPr>
              <a:t>D</a:t>
            </a:r>
            <a:r>
              <a:rPr kumimoji="0" lang="fr-FR" altLang="fr-FR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ynamique à pérenniser et à élargir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1295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BEDF2E8-DB38-4BAC-8C6D-6B8511B4F0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59352"/>
            <a:ext cx="10515600" cy="88891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3200" b="1" dirty="0">
                <a:solidFill>
                  <a:srgbClr val="0067A5"/>
                </a:solidFill>
              </a:rPr>
              <a:t>Merci pour votre attention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57B7C61E-C1BB-4E79-95B9-FEAEAAF614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05" y="5978013"/>
            <a:ext cx="1062392" cy="394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974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A21C66-6BBE-8797-6DDB-4C96132865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Sommaire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29768A3-1992-4DA5-8466-0E3790B88C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Un contexte, un projet et une opportunité</a:t>
            </a:r>
          </a:p>
          <a:p>
            <a:r>
              <a:rPr lang="fr-FR" dirty="0"/>
              <a:t>La collaboration entre Oncobretagne et une patiente partenaire salariée</a:t>
            </a:r>
          </a:p>
          <a:p>
            <a:r>
              <a:rPr lang="fr-FR" dirty="0"/>
              <a:t>Apports du partenariat patient : </a:t>
            </a:r>
          </a:p>
          <a:p>
            <a:pPr lvl="1"/>
            <a:r>
              <a:rPr lang="fr-FR" dirty="0"/>
              <a:t>Annuaire régional SOS</a:t>
            </a:r>
          </a:p>
          <a:p>
            <a:pPr lvl="1"/>
            <a:r>
              <a:rPr lang="fr-FR" dirty="0"/>
              <a:t>Documents du parcours de soins en cancérologie</a:t>
            </a:r>
          </a:p>
          <a:p>
            <a:pPr lvl="1"/>
            <a:r>
              <a:rPr lang="fr-FR" dirty="0"/>
              <a:t>Nouveau site internet Oncobretagne</a:t>
            </a:r>
          </a:p>
          <a:p>
            <a:r>
              <a:rPr lang="fr-FR" dirty="0"/>
              <a:t>Retour d’expérience - patiente partenaire</a:t>
            </a:r>
          </a:p>
          <a:p>
            <a:r>
              <a:rPr lang="fr-FR" dirty="0"/>
              <a:t>Bilan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76E7B6B-2F36-446A-BA8D-DC33F00DCE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205" y="5968181"/>
            <a:ext cx="1063132" cy="395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3857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16FF90D-373F-EBEB-B499-41878924F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45099"/>
            <a:ext cx="10515600" cy="585390"/>
          </a:xfrm>
        </p:spPr>
        <p:txBody>
          <a:bodyPr>
            <a:normAutofit/>
          </a:bodyPr>
          <a:lstStyle/>
          <a:p>
            <a:pPr algn="ctr"/>
            <a:r>
              <a:rPr lang="fr-FR" dirty="0"/>
              <a:t>Un contexte…</a:t>
            </a:r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03B92CF3-6207-4673-A14C-67D66AC409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1945" y="1479872"/>
            <a:ext cx="5188528" cy="42870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/>
              <a:t>Le réseau Oncobretagne </a:t>
            </a:r>
          </a:p>
          <a:p>
            <a:r>
              <a:rPr lang="fr-FR" sz="1800" dirty="0"/>
              <a:t>DSRC de la région Bretagne</a:t>
            </a:r>
          </a:p>
          <a:p>
            <a:r>
              <a:rPr lang="fr-FR" sz="1800" dirty="0"/>
              <a:t>Association loi 1901 créée en 2003</a:t>
            </a:r>
          </a:p>
          <a:p>
            <a:r>
              <a:rPr lang="fr-FR" sz="1800" dirty="0"/>
              <a:t>Dès sa création, Ligue contre le cancer représentée dans les instances du réseau</a:t>
            </a:r>
            <a:endParaRPr lang="fr-FR" sz="1800" dirty="0">
              <a:sym typeface="Wingdings" panose="05000000000000000000" pitchFamily="2" charset="2"/>
            </a:endParaRPr>
          </a:p>
          <a:p>
            <a:r>
              <a:rPr lang="fr-FR" sz="1800" dirty="0">
                <a:sym typeface="Wingdings" panose="05000000000000000000" pitchFamily="2" charset="2"/>
              </a:rPr>
              <a:t>R</a:t>
            </a:r>
            <a:r>
              <a:rPr lang="fr-FR" sz="1800" dirty="0"/>
              <a:t>évision récente des statuts permettant l’adhésion individuelle de patients et pour renforcer la place des associations de patients dans les instances</a:t>
            </a:r>
            <a:endParaRPr lang="fr-FR" dirty="0">
              <a:sym typeface="Wingdings" panose="05000000000000000000" pitchFamily="2" charset="2"/>
            </a:endParaRPr>
          </a:p>
          <a:p>
            <a:r>
              <a:rPr lang="fr-FR" sz="1800" dirty="0">
                <a:sym typeface="Wingdings" panose="05000000000000000000" pitchFamily="2" charset="2"/>
              </a:rPr>
              <a:t>Travail en réseau : souhait d’impliquer toutes les parties prenantes dans les projets « parcours » </a:t>
            </a:r>
            <a:endParaRPr lang="fr-FR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>
              <a:buFontTx/>
              <a:buChar char="-"/>
            </a:pPr>
            <a:endParaRPr lang="fr-FR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dirty="0">
              <a:highlight>
                <a:srgbClr val="FFFF00"/>
              </a:highlight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dirty="0">
              <a:highlight>
                <a:srgbClr val="FFFF00"/>
              </a:highlight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dirty="0">
              <a:highlight>
                <a:srgbClr val="FFFF00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fr-FR" dirty="0">
              <a:highlight>
                <a:srgbClr val="FFFF00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0556EFA-4DDF-4DCC-92C3-7BAF5A46F2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870" y="6043568"/>
            <a:ext cx="900349" cy="334643"/>
          </a:xfrm>
          <a:prstGeom prst="rect">
            <a:avLst/>
          </a:prstGeom>
        </p:spPr>
      </p:pic>
      <p:graphicFrame>
        <p:nvGraphicFramePr>
          <p:cNvPr id="3" name="Diagramme 2">
            <a:extLst>
              <a:ext uri="{FF2B5EF4-FFF2-40B4-BE49-F238E27FC236}">
                <a16:creationId xmlns:a16="http://schemas.microsoft.com/office/drawing/2014/main" id="{70049516-8741-429E-8AC2-C9D0B01004A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80509520"/>
              </p:ext>
            </p:extLst>
          </p:nvPr>
        </p:nvGraphicFramePr>
        <p:xfrm>
          <a:off x="4664443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928452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69A9DF1-BC26-4F83-9053-73CEB287AA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dirty="0"/>
              <a:t>Un contexte…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29CAEA0-F27A-42F9-8727-5D00525AC4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26" y="6081311"/>
            <a:ext cx="863110" cy="320802"/>
          </a:xfrm>
          <a:prstGeom prst="rect">
            <a:avLst/>
          </a:prstGeom>
        </p:spPr>
      </p:pic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21DD0698-BDF4-4994-B7AA-18F44AB3FF35}"/>
              </a:ext>
            </a:extLst>
          </p:cNvPr>
          <p:cNvSpPr/>
          <p:nvPr/>
        </p:nvSpPr>
        <p:spPr>
          <a:xfrm>
            <a:off x="933336" y="2862135"/>
            <a:ext cx="2829811" cy="1753844"/>
          </a:xfrm>
          <a:prstGeom prst="roundRect">
            <a:avLst/>
          </a:prstGeom>
          <a:solidFill>
            <a:srgbClr val="0067A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fr-FR" sz="2000" dirty="0"/>
              <a:t>Transformation d’une expérience en expertise</a:t>
            </a: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BCDE845E-CD6C-4536-A97B-41AF834D4829}"/>
              </a:ext>
            </a:extLst>
          </p:cNvPr>
          <p:cNvSpPr/>
          <p:nvPr/>
        </p:nvSpPr>
        <p:spPr>
          <a:xfrm>
            <a:off x="4681094" y="2877893"/>
            <a:ext cx="2829811" cy="1753844"/>
          </a:xfrm>
          <a:prstGeom prst="roundRect">
            <a:avLst/>
          </a:prstGeom>
          <a:solidFill>
            <a:srgbClr val="0067A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fr-FR" sz="2000" dirty="0"/>
              <a:t>De patiente à partenaire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BBDEF0BA-34B9-4CEB-8C29-8A77E377B648}"/>
              </a:ext>
            </a:extLst>
          </p:cNvPr>
          <p:cNvSpPr/>
          <p:nvPr/>
        </p:nvSpPr>
        <p:spPr>
          <a:xfrm>
            <a:off x="8428853" y="2862135"/>
            <a:ext cx="2829811" cy="1753844"/>
          </a:xfrm>
          <a:prstGeom prst="roundRect">
            <a:avLst/>
          </a:prstGeom>
          <a:solidFill>
            <a:srgbClr val="0067A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fr-FR" sz="2000" dirty="0"/>
              <a:t>Rencontre avec Oncobretagne</a:t>
            </a:r>
          </a:p>
        </p:txBody>
      </p:sp>
    </p:spTree>
    <p:extLst>
      <p:ext uri="{BB962C8B-B14F-4D97-AF65-F5344CB8AC3E}">
        <p14:creationId xmlns:p14="http://schemas.microsoft.com/office/powerpoint/2010/main" val="2016441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A21C66-6BBE-8797-6DDB-4C96132865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17793"/>
            <a:ext cx="10515600" cy="1068636"/>
          </a:xfrm>
        </p:spPr>
        <p:txBody>
          <a:bodyPr/>
          <a:lstStyle/>
          <a:p>
            <a:pPr algn="ctr"/>
            <a:r>
              <a:rPr lang="fr-FR" dirty="0"/>
              <a:t>…un projet et …une opportunité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76E7B6B-2F36-446A-BA8D-DC33F00DCE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205" y="5968181"/>
            <a:ext cx="1063132" cy="395146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65F64892-F9A7-4F32-81DC-85EBF9DC1741}"/>
              </a:ext>
            </a:extLst>
          </p:cNvPr>
          <p:cNvSpPr/>
          <p:nvPr/>
        </p:nvSpPr>
        <p:spPr>
          <a:xfrm>
            <a:off x="982333" y="1898263"/>
            <a:ext cx="4583247" cy="228927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b="1" dirty="0">
                <a:solidFill>
                  <a:schemeClr val="tx1"/>
                </a:solidFill>
              </a:rPr>
              <a:t>Un projet </a:t>
            </a:r>
            <a:r>
              <a:rPr lang="fr-FR" dirty="0">
                <a:solidFill>
                  <a:schemeClr val="tx1"/>
                </a:solidFill>
              </a:rPr>
              <a:t>: proposer des outils régionaux types du parcours du patient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/>
                </a:solidFill>
              </a:rPr>
              <a:t>Programme Personnalisé de Soins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/>
                </a:solidFill>
              </a:rPr>
              <a:t>Programme Personnalisé de l’Après-Cancer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/>
                </a:solidFill>
              </a:rPr>
              <a:t>Evaluation des Soins de Support</a:t>
            </a:r>
          </a:p>
          <a:p>
            <a:endParaRPr lang="fr-FR" sz="1600" dirty="0">
              <a:solidFill>
                <a:schemeClr val="tx1"/>
              </a:solidFill>
            </a:endParaRPr>
          </a:p>
          <a:p>
            <a:r>
              <a:rPr lang="fr-FR" sz="1600" dirty="0">
                <a:solidFill>
                  <a:schemeClr val="tx1"/>
                </a:solidFill>
              </a:rPr>
              <a:t>Souhait d’avoir la participation active des patients dès la conception de ces outils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BDB904FC-795D-4CDA-9B50-A8B0A600814E}"/>
              </a:ext>
            </a:extLst>
          </p:cNvPr>
          <p:cNvSpPr/>
          <p:nvPr/>
        </p:nvSpPr>
        <p:spPr>
          <a:xfrm>
            <a:off x="6539830" y="1898263"/>
            <a:ext cx="4834751" cy="228927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lang="fr-FR" altLang="fr-FR" b="1" dirty="0">
                <a:solidFill>
                  <a:schemeClr val="tx1"/>
                </a:solidFill>
              </a:rPr>
              <a:t>Une opportunité : 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fr-FR" altLang="fr-FR" sz="1600" dirty="0">
                <a:solidFill>
                  <a:schemeClr val="tx1"/>
                </a:solidFill>
              </a:rPr>
              <a:t>Intégration d’une patiente au sein de l’équipe de coordination pour apporter un regard d’usager et contribuer à d’autres initiatives en cours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fr-FR" altLang="fr-FR" sz="1600" dirty="0">
                <a:solidFill>
                  <a:schemeClr val="tx1"/>
                </a:solidFill>
              </a:rPr>
              <a:t>Patiente salariée du CLCC régional (pair-</a:t>
            </a:r>
            <a:r>
              <a:rPr lang="fr-FR" altLang="fr-FR" sz="1600" dirty="0" err="1">
                <a:solidFill>
                  <a:schemeClr val="tx1"/>
                </a:solidFill>
              </a:rPr>
              <a:t>aidance</a:t>
            </a:r>
            <a:r>
              <a:rPr lang="fr-FR" altLang="fr-FR" sz="1600" dirty="0">
                <a:solidFill>
                  <a:schemeClr val="tx1"/>
                </a:solidFill>
              </a:rPr>
              <a:t>) – recrutement facilité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fr-FR" altLang="fr-FR" sz="1600" dirty="0">
                <a:solidFill>
                  <a:schemeClr val="tx1"/>
                </a:solidFill>
              </a:rPr>
              <a:t>Mission d’un an à </a:t>
            </a:r>
            <a:r>
              <a:rPr lang="fr-FR" altLang="fr-FR" sz="1600" dirty="0" err="1">
                <a:solidFill>
                  <a:schemeClr val="tx1"/>
                </a:solidFill>
              </a:rPr>
              <a:t>Oncobretagne</a:t>
            </a:r>
            <a:r>
              <a:rPr lang="fr-FR" altLang="fr-FR" sz="1600" dirty="0">
                <a:solidFill>
                  <a:schemeClr val="tx1"/>
                </a:solidFill>
              </a:rPr>
              <a:t> – 5 % ETP</a:t>
            </a: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186B3E11-AC81-4C61-8068-501FAC31AA89}"/>
              </a:ext>
            </a:extLst>
          </p:cNvPr>
          <p:cNvCxnSpPr>
            <a:stCxn id="6" idx="2"/>
          </p:cNvCxnSpPr>
          <p:nvPr/>
        </p:nvCxnSpPr>
        <p:spPr>
          <a:xfrm>
            <a:off x="3273957" y="4187536"/>
            <a:ext cx="892798" cy="768928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495C224C-5C57-41B2-8F8C-1F0A57F1CB26}"/>
              </a:ext>
            </a:extLst>
          </p:cNvPr>
          <p:cNvCxnSpPr>
            <a:cxnSpLocks/>
            <a:stCxn id="7" idx="2"/>
          </p:cNvCxnSpPr>
          <p:nvPr/>
        </p:nvCxnSpPr>
        <p:spPr>
          <a:xfrm flipH="1">
            <a:off x="7857204" y="4187535"/>
            <a:ext cx="1100002" cy="768929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6BF768D3-A0FC-46F4-ABE3-49DFB5B7C6D2}"/>
              </a:ext>
            </a:extLst>
          </p:cNvPr>
          <p:cNvSpPr txBox="1"/>
          <p:nvPr/>
        </p:nvSpPr>
        <p:spPr>
          <a:xfrm>
            <a:off x="2901043" y="4989236"/>
            <a:ext cx="6389914" cy="885349"/>
          </a:xfrm>
          <a:prstGeom prst="roundRect">
            <a:avLst/>
          </a:prstGeom>
          <a:solidFill>
            <a:srgbClr val="0067A5"/>
          </a:soli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fr-FR" sz="2300" dirty="0">
                <a:solidFill>
                  <a:schemeClr val="bg1"/>
                </a:solidFill>
              </a:rPr>
              <a:t>Collaboration entre </a:t>
            </a:r>
            <a:r>
              <a:rPr lang="fr-FR" sz="2300" dirty="0" err="1">
                <a:solidFill>
                  <a:schemeClr val="bg1"/>
                </a:solidFill>
              </a:rPr>
              <a:t>Oncobretagne</a:t>
            </a:r>
            <a:r>
              <a:rPr lang="fr-FR" sz="2300" dirty="0">
                <a:solidFill>
                  <a:schemeClr val="bg1"/>
                </a:solidFill>
              </a:rPr>
              <a:t> et la patiente partenaire salariée, sur plusieurs projets</a:t>
            </a:r>
          </a:p>
        </p:txBody>
      </p:sp>
    </p:spTree>
    <p:extLst>
      <p:ext uri="{BB962C8B-B14F-4D97-AF65-F5344CB8AC3E}">
        <p14:creationId xmlns:p14="http://schemas.microsoft.com/office/powerpoint/2010/main" val="1669667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69A9DF1-BC26-4F83-9053-73CEB287A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8437" y="761213"/>
            <a:ext cx="7135124" cy="1068636"/>
          </a:xfrm>
        </p:spPr>
        <p:txBody>
          <a:bodyPr>
            <a:normAutofit/>
          </a:bodyPr>
          <a:lstStyle/>
          <a:p>
            <a:pPr algn="ctr"/>
            <a:r>
              <a:rPr lang="fr-FR" dirty="0"/>
              <a:t>La collaboration entre Oncobretagne et une patiente partenaire salariée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29CAEA0-F27A-42F9-8727-5D00525AC4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26" y="6081311"/>
            <a:ext cx="863110" cy="320802"/>
          </a:xfrm>
          <a:prstGeom prst="rect">
            <a:avLst/>
          </a:prstGeom>
        </p:spPr>
      </p:pic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21DD0698-BDF4-4994-B7AA-18F44AB3FF35}"/>
              </a:ext>
            </a:extLst>
          </p:cNvPr>
          <p:cNvSpPr/>
          <p:nvPr/>
        </p:nvSpPr>
        <p:spPr>
          <a:xfrm>
            <a:off x="933336" y="2862135"/>
            <a:ext cx="2829811" cy="1753844"/>
          </a:xfrm>
          <a:prstGeom prst="roundRect">
            <a:avLst/>
          </a:prstGeom>
          <a:solidFill>
            <a:srgbClr val="0067A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fr-FR" sz="2000" dirty="0"/>
              <a:t>Annuaire régional des soins oncologiques de support</a:t>
            </a: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BCDE845E-CD6C-4536-A97B-41AF834D4829}"/>
              </a:ext>
            </a:extLst>
          </p:cNvPr>
          <p:cNvSpPr/>
          <p:nvPr/>
        </p:nvSpPr>
        <p:spPr>
          <a:xfrm>
            <a:off x="4681094" y="2877893"/>
            <a:ext cx="2829811" cy="1753844"/>
          </a:xfrm>
          <a:prstGeom prst="roundRect">
            <a:avLst/>
          </a:prstGeom>
          <a:solidFill>
            <a:srgbClr val="0067A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fr-FR" sz="2000" dirty="0"/>
              <a:t>Documents clefs du parcours du patient atteint de cancer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BBDEF0BA-34B9-4CEB-8C29-8A77E377B648}"/>
              </a:ext>
            </a:extLst>
          </p:cNvPr>
          <p:cNvSpPr/>
          <p:nvPr/>
        </p:nvSpPr>
        <p:spPr>
          <a:xfrm>
            <a:off x="8428853" y="2862135"/>
            <a:ext cx="2829811" cy="1753844"/>
          </a:xfrm>
          <a:prstGeom prst="roundRect">
            <a:avLst/>
          </a:prstGeom>
          <a:solidFill>
            <a:srgbClr val="0067A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fr-FR" sz="2000" dirty="0"/>
              <a:t>Nouveau site internet Oncobretagne</a:t>
            </a:r>
          </a:p>
        </p:txBody>
      </p:sp>
    </p:spTree>
    <p:extLst>
      <p:ext uri="{BB962C8B-B14F-4D97-AF65-F5344CB8AC3E}">
        <p14:creationId xmlns:p14="http://schemas.microsoft.com/office/powerpoint/2010/main" val="17997848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C0A22BC5-0E4F-4F0B-B56A-AA1BF7B3C4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544703"/>
            <a:ext cx="10515600" cy="1068636"/>
          </a:xfrm>
        </p:spPr>
        <p:txBody>
          <a:bodyPr/>
          <a:lstStyle/>
          <a:p>
            <a:pPr algn="ctr"/>
            <a:r>
              <a:rPr lang="fr-FR" dirty="0"/>
              <a:t>Apports du partenariat patient : Annuaire régional SOS (1)</a:t>
            </a:r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0587ECD8-8B0E-4685-8A98-14F8E29F28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75062" y="2166416"/>
            <a:ext cx="4838206" cy="2853453"/>
          </a:xfrm>
        </p:spPr>
        <p:txBody>
          <a:bodyPr>
            <a:normAutofit/>
          </a:bodyPr>
          <a:lstStyle/>
          <a:p>
            <a:r>
              <a:rPr lang="fr-FR" dirty="0"/>
              <a:t>Annuaire régional SOS breton 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FR" sz="1800" dirty="0"/>
              <a:t>Outil de recherche en ligne doté d’une cartographie interactive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FR" sz="1800" dirty="0"/>
              <a:t>Accessible à tous les usagers : patients, proches , professionnels de santé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FR" sz="1800" dirty="0"/>
              <a:t>Proposant les SOS du panier </a:t>
            </a:r>
            <a:r>
              <a:rPr lang="fr-FR" sz="1800" dirty="0" err="1"/>
              <a:t>INCa</a:t>
            </a:r>
            <a:endParaRPr lang="fr-FR" sz="1800" dirty="0"/>
          </a:p>
        </p:txBody>
      </p:sp>
      <p:pic>
        <p:nvPicPr>
          <p:cNvPr id="4" name="Espace réservé du contenu 3">
            <a:extLst>
              <a:ext uri="{FF2B5EF4-FFF2-40B4-BE49-F238E27FC236}">
                <a16:creationId xmlns:a16="http://schemas.microsoft.com/office/drawing/2014/main" id="{A397009C-F951-4205-A2C2-FCE70DAB755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263637" y="1895148"/>
            <a:ext cx="6553301" cy="3597094"/>
          </a:xfrm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081C9094-BED6-4267-97FE-735E744547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09" y="6003089"/>
            <a:ext cx="1047833" cy="389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3606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69A9DF1-BC26-4F83-9053-73CEB287A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226" y="660408"/>
            <a:ext cx="11962356" cy="1068636"/>
          </a:xfrm>
        </p:spPr>
        <p:txBody>
          <a:bodyPr>
            <a:normAutofit/>
          </a:bodyPr>
          <a:lstStyle/>
          <a:p>
            <a:pPr algn="ctr"/>
            <a:r>
              <a:rPr lang="fr-FR" dirty="0"/>
              <a:t>Apports du partenariat patient : Annuaire régional SOS (2)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29CAEA0-F27A-42F9-8727-5D00525AC4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26" y="6081311"/>
            <a:ext cx="863110" cy="320802"/>
          </a:xfrm>
          <a:prstGeom prst="rect">
            <a:avLst/>
          </a:prstGeom>
        </p:spPr>
      </p:pic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21DD0698-BDF4-4994-B7AA-18F44AB3FF35}"/>
              </a:ext>
            </a:extLst>
          </p:cNvPr>
          <p:cNvSpPr/>
          <p:nvPr/>
        </p:nvSpPr>
        <p:spPr>
          <a:xfrm>
            <a:off x="933336" y="2862135"/>
            <a:ext cx="2829811" cy="1753844"/>
          </a:xfrm>
          <a:prstGeom prst="roundRect">
            <a:avLst/>
          </a:prstGeom>
          <a:solidFill>
            <a:srgbClr val="0067A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/>
              <a:t>Rendre lisible et compréhensible</a:t>
            </a: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BCDE845E-CD6C-4536-A97B-41AF834D4829}"/>
              </a:ext>
            </a:extLst>
          </p:cNvPr>
          <p:cNvSpPr/>
          <p:nvPr/>
        </p:nvSpPr>
        <p:spPr>
          <a:xfrm>
            <a:off x="4681094" y="2877893"/>
            <a:ext cx="2829811" cy="1753844"/>
          </a:xfrm>
          <a:prstGeom prst="roundRect">
            <a:avLst/>
          </a:prstGeom>
          <a:solidFill>
            <a:srgbClr val="0067A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/>
              <a:t>Valoriser l’accompagnement à l’autonomie du patient dans l’accès aux ressources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BBDEF0BA-34B9-4CEB-8C29-8A77E377B648}"/>
              </a:ext>
            </a:extLst>
          </p:cNvPr>
          <p:cNvSpPr/>
          <p:nvPr/>
        </p:nvSpPr>
        <p:spPr>
          <a:xfrm>
            <a:off x="8428853" y="2862135"/>
            <a:ext cx="2829811" cy="1753844"/>
          </a:xfrm>
          <a:prstGeom prst="roundRect">
            <a:avLst/>
          </a:prstGeom>
          <a:solidFill>
            <a:srgbClr val="0067A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/>
              <a:t>Faciliter les choix des utilisateurs du site</a:t>
            </a:r>
          </a:p>
        </p:txBody>
      </p:sp>
    </p:spTree>
    <p:extLst>
      <p:ext uri="{BB962C8B-B14F-4D97-AF65-F5344CB8AC3E}">
        <p14:creationId xmlns:p14="http://schemas.microsoft.com/office/powerpoint/2010/main" val="9187168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69A9DF1-BC26-4F83-9053-73CEB287A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226" y="660408"/>
            <a:ext cx="11962356" cy="1068636"/>
          </a:xfrm>
        </p:spPr>
        <p:txBody>
          <a:bodyPr>
            <a:normAutofit/>
          </a:bodyPr>
          <a:lstStyle/>
          <a:p>
            <a:pPr algn="ctr"/>
            <a:r>
              <a:rPr lang="fr-FR" dirty="0"/>
              <a:t>Apports du partenariat patient : évolution des documents du parcours en cancérologie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29CAEA0-F27A-42F9-8727-5D00525AC4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26" y="6081311"/>
            <a:ext cx="863110" cy="320802"/>
          </a:xfrm>
          <a:prstGeom prst="rect">
            <a:avLst/>
          </a:prstGeom>
        </p:spPr>
      </p:pic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21DD0698-BDF4-4994-B7AA-18F44AB3FF35}"/>
              </a:ext>
            </a:extLst>
          </p:cNvPr>
          <p:cNvSpPr/>
          <p:nvPr/>
        </p:nvSpPr>
        <p:spPr>
          <a:xfrm>
            <a:off x="933336" y="2862135"/>
            <a:ext cx="2829811" cy="1753844"/>
          </a:xfrm>
          <a:prstGeom prst="roundRect">
            <a:avLst/>
          </a:prstGeom>
          <a:solidFill>
            <a:srgbClr val="0067A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/>
              <a:t>Fonctionnement et organisation des groupes de travail</a:t>
            </a: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BCDE845E-CD6C-4536-A97B-41AF834D4829}"/>
              </a:ext>
            </a:extLst>
          </p:cNvPr>
          <p:cNvSpPr/>
          <p:nvPr/>
        </p:nvSpPr>
        <p:spPr>
          <a:xfrm>
            <a:off x="4681094" y="2877893"/>
            <a:ext cx="2829811" cy="1753844"/>
          </a:xfrm>
          <a:prstGeom prst="roundRect">
            <a:avLst/>
          </a:prstGeom>
          <a:solidFill>
            <a:srgbClr val="0067A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/>
              <a:t>Personnalisation des parcours et levée de tabous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BBDEF0BA-34B9-4CEB-8C29-8A77E377B648}"/>
              </a:ext>
            </a:extLst>
          </p:cNvPr>
          <p:cNvSpPr/>
          <p:nvPr/>
        </p:nvSpPr>
        <p:spPr>
          <a:xfrm>
            <a:off x="8428853" y="2862135"/>
            <a:ext cx="2829811" cy="1753844"/>
          </a:xfrm>
          <a:prstGeom prst="roundRect">
            <a:avLst/>
          </a:prstGeom>
          <a:solidFill>
            <a:srgbClr val="0067A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/>
              <a:t>Articulation entre savoirs scientifiques et expérientiels</a:t>
            </a:r>
          </a:p>
        </p:txBody>
      </p:sp>
    </p:spTree>
    <p:extLst>
      <p:ext uri="{BB962C8B-B14F-4D97-AF65-F5344CB8AC3E}">
        <p14:creationId xmlns:p14="http://schemas.microsoft.com/office/powerpoint/2010/main" val="412584850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b373ee6-7c28-4043-ad0b-3e3378acf4cf">
      <Terms xmlns="http://schemas.microsoft.com/office/infopath/2007/PartnerControls"/>
    </lcf76f155ced4ddcb4097134ff3c332f>
    <TaxCatchAll xmlns="06e2f7bb-c9b2-4e0e-a86d-0f19da7e4936" xsi:nil="true"/>
    <_dlc_DocId xmlns="06e2f7bb-c9b2-4e0e-a86d-0f19da7e4936">YFD3JESRWWD5-620435128-867038</_dlc_DocId>
    <_dlc_DocIdUrl xmlns="06e2f7bb-c9b2-4e0e-a86d-0f19da7e4936">
      <Url>https://idpegasesas.sharepoint.com/sites/ComnCoEvents/_layouts/15/DocIdRedir.aspx?ID=YFD3JESRWWD5-620435128-867038</Url>
      <Description>YFD3JESRWWD5-620435128-867038</Description>
    </_dlc_DocIdUrl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EB8FA07240F294CBC17A04605CBD404" ma:contentTypeVersion="13" ma:contentTypeDescription="Crée un document." ma:contentTypeScope="" ma:versionID="e28e7e09342b3dc598e9cd3a54b5e002">
  <xsd:schema xmlns:xsd="http://www.w3.org/2001/XMLSchema" xmlns:xs="http://www.w3.org/2001/XMLSchema" xmlns:p="http://schemas.microsoft.com/office/2006/metadata/properties" xmlns:ns2="06e2f7bb-c9b2-4e0e-a86d-0f19da7e4936" xmlns:ns3="9b373ee6-7c28-4043-ad0b-3e3378acf4cf" targetNamespace="http://schemas.microsoft.com/office/2006/metadata/properties" ma:root="true" ma:fieldsID="262466e005abe9f26d3f50062bdc7860" ns2:_="" ns3:_="">
    <xsd:import namespace="06e2f7bb-c9b2-4e0e-a86d-0f19da7e4936"/>
    <xsd:import namespace="9b373ee6-7c28-4043-ad0b-3e3378acf4cf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lcf76f155ced4ddcb4097134ff3c332f" minOccurs="0"/>
                <xsd:element ref="ns2:TaxCatchAll" minOccurs="0"/>
                <xsd:element ref="ns3:MediaLengthInSeconds" minOccurs="0"/>
                <xsd:element ref="ns3:MediaServiceOCR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e2f7bb-c9b2-4e0e-a86d-0f19da7e4936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Valeur d’ID de document" ma:description="Valeur de l’ID de document affecté à cet élément." ma:indexed="true" ma:internalName="_dlc_DocId" ma:readOnly="true">
      <xsd:simpleType>
        <xsd:restriction base="dms:Text"/>
      </xsd:simpleType>
    </xsd:element>
    <xsd:element name="_dlc_DocIdUrl" ma:index="9" nillable="true" ma:displayName="ID de document" ma:description="Lien permanent vers ce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20" nillable="true" ma:displayName="Taxonomy Catch All Column" ma:hidden="true" ma:list="{0b2f8796-86f1-410a-a0f8-a44cff0d1550}" ma:internalName="TaxCatchAll" ma:showField="CatchAllData" ma:web="06e2f7bb-c9b2-4e0e-a86d-0f19da7e493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373ee6-7c28-4043-ad0b-3e3378acf4c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Balises d’images" ma:readOnly="false" ma:fieldId="{5cf76f15-5ced-4ddc-b409-7134ff3c332f}" ma:taxonomyMulti="true" ma:sspId="d8b40812-e03f-4107-9333-f49d2ff5834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3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EB8FA07240F294CBC17A04605CBD404" ma:contentTypeVersion="14" ma:contentTypeDescription="Crée un document." ma:contentTypeScope="" ma:versionID="fea47593b607f3db04722842d4d77011">
  <xsd:schema xmlns:xsd="http://www.w3.org/2001/XMLSchema" xmlns:xs="http://www.w3.org/2001/XMLSchema" xmlns:p="http://schemas.microsoft.com/office/2006/metadata/properties" xmlns:ns2="06e2f7bb-c9b2-4e0e-a86d-0f19da7e4936" xmlns:ns3="9b373ee6-7c28-4043-ad0b-3e3378acf4cf" targetNamespace="http://schemas.microsoft.com/office/2006/metadata/properties" ma:root="true" ma:fieldsID="3767811572e0e2ce69cf972a2031a5ca" ns2:_="" ns3:_="">
    <xsd:import namespace="06e2f7bb-c9b2-4e0e-a86d-0f19da7e4936"/>
    <xsd:import namespace="9b373ee6-7c28-4043-ad0b-3e3378acf4cf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lcf76f155ced4ddcb4097134ff3c332f" minOccurs="0"/>
                <xsd:element ref="ns2:TaxCatchAll" minOccurs="0"/>
                <xsd:element ref="ns3:MediaLengthInSeconds" minOccurs="0"/>
                <xsd:element ref="ns3:MediaServiceOCR" minOccurs="0"/>
                <xsd:element ref="ns3:MediaServiceLocation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e2f7bb-c9b2-4e0e-a86d-0f19da7e4936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Valeur d’ID de document" ma:description="Valeur de l’ID de document affecté à cet élément." ma:indexed="true" ma:internalName="_dlc_DocId" ma:readOnly="true">
      <xsd:simpleType>
        <xsd:restriction base="dms:Text"/>
      </xsd:simpleType>
    </xsd:element>
    <xsd:element name="_dlc_DocIdUrl" ma:index="9" nillable="true" ma:displayName="ID de document" ma:description="Lien permanent vers ce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20" nillable="true" ma:displayName="Taxonomy Catch All Column" ma:hidden="true" ma:list="{0b2f8796-86f1-410a-a0f8-a44cff0d1550}" ma:internalName="TaxCatchAll" ma:showField="CatchAllData" ma:web="06e2f7bb-c9b2-4e0e-a86d-0f19da7e493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373ee6-7c28-4043-ad0b-3e3378acf4c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Balises d’images" ma:readOnly="false" ma:fieldId="{5cf76f15-5ced-4ddc-b409-7134ff3c332f}" ma:taxonomyMulti="true" ma:sspId="d8b40812-e03f-4107-9333-f49d2ff5834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3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4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5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909F08A4-3721-449A-86AC-1F2CDDD29756}">
  <ds:schemaRefs>
    <ds:schemaRef ds:uri="06e2f7bb-c9b2-4e0e-a86d-0f19da7e4936"/>
    <ds:schemaRef ds:uri="http://schemas.microsoft.com/office/2006/metadata/properties"/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9b373ee6-7c28-4043-ad0b-3e3378acf4cf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F3007EE-E725-4CB6-9784-8227393B1D7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6e2f7bb-c9b2-4e0e-a86d-0f19da7e4936"/>
    <ds:schemaRef ds:uri="9b373ee6-7c28-4043-ad0b-3e3378acf4c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C176DE8-DB0C-4955-8D5B-4502ED561CA4}"/>
</file>

<file path=customXml/itemProps4.xml><?xml version="1.0" encoding="utf-8"?>
<ds:datastoreItem xmlns:ds="http://schemas.openxmlformats.org/officeDocument/2006/customXml" ds:itemID="{DD6F9018-C8AA-46E8-82C2-F319C03C62BA}">
  <ds:schemaRefs>
    <ds:schemaRef ds:uri="http://schemas.microsoft.com/sharepoint/v3/contenttype/forms"/>
  </ds:schemaRefs>
</ds:datastoreItem>
</file>

<file path=customXml/itemProps5.xml><?xml version="1.0" encoding="utf-8"?>
<ds:datastoreItem xmlns:ds="http://schemas.openxmlformats.org/officeDocument/2006/customXml" ds:itemID="{FAB5C94C-1289-467E-BD99-30D858F8795D}"/>
</file>

<file path=docProps/app.xml><?xml version="1.0" encoding="utf-8"?>
<Properties xmlns="http://schemas.openxmlformats.org/officeDocument/2006/extended-properties" xmlns:vt="http://schemas.openxmlformats.org/officeDocument/2006/docPropsVTypes">
  <TotalTime>2315</TotalTime>
  <Words>613</Words>
  <Application>Microsoft Office PowerPoint</Application>
  <PresentationFormat>Grand écran</PresentationFormat>
  <Paragraphs>103</Paragraphs>
  <Slides>13</Slides>
  <Notes>12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8" baseType="lpstr">
      <vt:lpstr>Aptos</vt:lpstr>
      <vt:lpstr>Arial</vt:lpstr>
      <vt:lpstr>Calibri</vt:lpstr>
      <vt:lpstr>Wingdings</vt:lpstr>
      <vt:lpstr>Thème Office</vt:lpstr>
      <vt:lpstr>Place des Patients et des Proches Aidants dans les Parcours </vt:lpstr>
      <vt:lpstr>Sommaire</vt:lpstr>
      <vt:lpstr>Un contexte…</vt:lpstr>
      <vt:lpstr>Un contexte…</vt:lpstr>
      <vt:lpstr>…un projet et …une opportunité</vt:lpstr>
      <vt:lpstr>La collaboration entre Oncobretagne et une patiente partenaire salariée</vt:lpstr>
      <vt:lpstr>Apports du partenariat patient : Annuaire régional SOS (1)</vt:lpstr>
      <vt:lpstr>Apports du partenariat patient : Annuaire régional SOS (2)</vt:lpstr>
      <vt:lpstr>Apports du partenariat patient : évolution des documents du parcours en cancérologie</vt:lpstr>
      <vt:lpstr>Apports du partenariat patient : nouveau site internet Oncobretagne</vt:lpstr>
      <vt:lpstr>Retour Expérience Patiente  Partenaire</vt:lpstr>
      <vt:lpstr>Bilan de cette expérience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Léa WEBER</dc:creator>
  <cp:lastModifiedBy>FEILLEL Aurelie</cp:lastModifiedBy>
  <cp:revision>94</cp:revision>
  <dcterms:created xsi:type="dcterms:W3CDTF">2025-02-19T16:50:23Z</dcterms:created>
  <dcterms:modified xsi:type="dcterms:W3CDTF">2025-10-09T11:59:49Z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0x0101007EB8FA07240F294CBC17A04605CBD404</vt:lpwstr>
  </property>
  <property fmtid="{D5CDD505-2E9C-101B-9397-08002B2CF9AE}" pid="3" name="_dlc_DocIdItemGuid">
    <vt:lpwstr>958e459b-86fe-4070-96e8-e81c9e46d127</vt:lpwstr>
  </property>
  <property fmtid="{D5CDD505-2E9C-101B-9397-08002B2CF9AE}" pid="4" name="MediaServiceImageTags">
    <vt:lpwstr/>
  </property>
</Properties>
</file>